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86" r:id="rId2"/>
    <p:sldId id="285" r:id="rId3"/>
    <p:sldId id="259" r:id="rId4"/>
    <p:sldId id="279" r:id="rId5"/>
    <p:sldId id="280" r:id="rId6"/>
    <p:sldId id="256" r:id="rId7"/>
    <p:sldId id="263" r:id="rId8"/>
    <p:sldId id="281" r:id="rId9"/>
    <p:sldId id="282" r:id="rId10"/>
    <p:sldId id="270" r:id="rId11"/>
    <p:sldId id="284" r:id="rId12"/>
    <p:sldId id="262" r:id="rId13"/>
    <p:sldId id="278" r:id="rId14"/>
    <p:sldId id="277" r:id="rId15"/>
    <p:sldId id="274" r:id="rId16"/>
    <p:sldId id="271" r:id="rId17"/>
    <p:sldId id="276" r:id="rId1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tel, SR (path)" initials="SB"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660B408-B3CF-4A94-85FC-2B1E0A45F4A2}" styleName="Stijl, donker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Stijl, donker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E25E649-3F16-4E02-A733-19D2CDBF48F0}" styleName="Stijl, gemiddeld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1256" y="-11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commentAuthors" Target="commentAuthors.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80D4F1-960E-4258-AED2-4FF14190C385}" type="datetimeFigureOut">
              <a:rPr lang="en-GB" smtClean="0"/>
              <a:t>03/10/19</a:t>
            </a:fld>
            <a:endParaRPr lang="en-GB"/>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542C36-CD06-4E63-A23E-099A3C53B2E6}" type="slidenum">
              <a:rPr lang="en-GB" smtClean="0"/>
              <a:t>‹#›</a:t>
            </a:fld>
            <a:endParaRPr lang="en-GB"/>
          </a:p>
        </p:txBody>
      </p:sp>
    </p:spTree>
    <p:extLst>
      <p:ext uri="{BB962C8B-B14F-4D97-AF65-F5344CB8AC3E}">
        <p14:creationId xmlns:p14="http://schemas.microsoft.com/office/powerpoint/2010/main" val="96276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79542C36-CD06-4E63-A23E-099A3C53B2E6}" type="slidenum">
              <a:rPr lang="en-GB" smtClean="0"/>
              <a:t>5</a:t>
            </a:fld>
            <a:endParaRPr lang="en-GB"/>
          </a:p>
        </p:txBody>
      </p:sp>
    </p:spTree>
    <p:extLst>
      <p:ext uri="{BB962C8B-B14F-4D97-AF65-F5344CB8AC3E}">
        <p14:creationId xmlns:p14="http://schemas.microsoft.com/office/powerpoint/2010/main" val="1375896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1102519"/>
          </a:xfrm>
        </p:spPr>
        <p:txBody>
          <a:bodyPr/>
          <a:lstStyle/>
          <a:p>
            <a:r>
              <a:rPr lang="nl-NL"/>
              <a:t>Klik om de stijl te bewerken</a:t>
            </a:r>
            <a:endParaRPr lang="en-GB"/>
          </a:p>
        </p:txBody>
      </p:sp>
      <p:sp>
        <p:nvSpPr>
          <p:cNvPr id="3" name="Ond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GB"/>
          </a:p>
        </p:txBody>
      </p:sp>
      <p:sp>
        <p:nvSpPr>
          <p:cNvPr id="4" name="Tijdelijke aanduiding voor datum 3"/>
          <p:cNvSpPr>
            <a:spLocks noGrp="1"/>
          </p:cNvSpPr>
          <p:nvPr>
            <p:ph type="dt" sz="half" idx="10"/>
          </p:nvPr>
        </p:nvSpPr>
        <p:spPr/>
        <p:txBody>
          <a:bodyPr/>
          <a:lstStyle/>
          <a:p>
            <a:fld id="{2C718FD8-597A-47F6-BF39-3C9001B84EDA}" type="datetimeFigureOut">
              <a:rPr lang="en-GB" smtClean="0"/>
              <a:t>03/10/19</a:t>
            </a:fld>
            <a:endParaRPr lang="en-GB"/>
          </a:p>
        </p:txBody>
      </p:sp>
      <p:sp>
        <p:nvSpPr>
          <p:cNvPr id="5" name="Tijdelijke aanduiding voor voettekst 4"/>
          <p:cNvSpPr>
            <a:spLocks noGrp="1"/>
          </p:cNvSpPr>
          <p:nvPr>
            <p:ph type="ftr" sz="quarter" idx="11"/>
          </p:nvPr>
        </p:nvSpPr>
        <p:spPr/>
        <p:txBody>
          <a:bodyPr/>
          <a:lstStyle/>
          <a:p>
            <a:endParaRPr lang="en-GB"/>
          </a:p>
        </p:txBody>
      </p:sp>
      <p:sp>
        <p:nvSpPr>
          <p:cNvPr id="6" name="Tijdelijke aanduiding voor dianummer 5"/>
          <p:cNvSpPr>
            <a:spLocks noGrp="1"/>
          </p:cNvSpPr>
          <p:nvPr>
            <p:ph type="sldNum" sz="quarter" idx="12"/>
          </p:nvPr>
        </p:nvSpPr>
        <p:spPr/>
        <p:txBody>
          <a:bodyPr/>
          <a:lstStyle/>
          <a:p>
            <a:fld id="{49336AD3-A88E-4ABE-8F49-66355AE78E60}" type="slidenum">
              <a:rPr lang="en-GB" smtClean="0"/>
              <a:t>‹#›</a:t>
            </a:fld>
            <a:endParaRPr lang="en-GB"/>
          </a:p>
        </p:txBody>
      </p:sp>
    </p:spTree>
    <p:extLst>
      <p:ext uri="{BB962C8B-B14F-4D97-AF65-F5344CB8AC3E}">
        <p14:creationId xmlns:p14="http://schemas.microsoft.com/office/powerpoint/2010/main" val="558770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GB"/>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p:cNvSpPr>
            <a:spLocks noGrp="1"/>
          </p:cNvSpPr>
          <p:nvPr>
            <p:ph type="dt" sz="half" idx="10"/>
          </p:nvPr>
        </p:nvSpPr>
        <p:spPr/>
        <p:txBody>
          <a:bodyPr/>
          <a:lstStyle/>
          <a:p>
            <a:fld id="{2C718FD8-597A-47F6-BF39-3C9001B84EDA}" type="datetimeFigureOut">
              <a:rPr lang="en-GB" smtClean="0"/>
              <a:t>03/10/19</a:t>
            </a:fld>
            <a:endParaRPr lang="en-GB"/>
          </a:p>
        </p:txBody>
      </p:sp>
      <p:sp>
        <p:nvSpPr>
          <p:cNvPr id="5" name="Tijdelijke aanduiding voor voettekst 4"/>
          <p:cNvSpPr>
            <a:spLocks noGrp="1"/>
          </p:cNvSpPr>
          <p:nvPr>
            <p:ph type="ftr" sz="quarter" idx="11"/>
          </p:nvPr>
        </p:nvSpPr>
        <p:spPr/>
        <p:txBody>
          <a:bodyPr/>
          <a:lstStyle/>
          <a:p>
            <a:endParaRPr lang="en-GB"/>
          </a:p>
        </p:txBody>
      </p:sp>
      <p:sp>
        <p:nvSpPr>
          <p:cNvPr id="6" name="Tijdelijke aanduiding voor dianummer 5"/>
          <p:cNvSpPr>
            <a:spLocks noGrp="1"/>
          </p:cNvSpPr>
          <p:nvPr>
            <p:ph type="sldNum" sz="quarter" idx="12"/>
          </p:nvPr>
        </p:nvSpPr>
        <p:spPr/>
        <p:txBody>
          <a:bodyPr/>
          <a:lstStyle/>
          <a:p>
            <a:fld id="{49336AD3-A88E-4ABE-8F49-66355AE78E60}" type="slidenum">
              <a:rPr lang="en-GB" smtClean="0"/>
              <a:t>‹#›</a:t>
            </a:fld>
            <a:endParaRPr lang="en-GB"/>
          </a:p>
        </p:txBody>
      </p:sp>
    </p:spTree>
    <p:extLst>
      <p:ext uri="{BB962C8B-B14F-4D97-AF65-F5344CB8AC3E}">
        <p14:creationId xmlns:p14="http://schemas.microsoft.com/office/powerpoint/2010/main" val="3428232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05979"/>
            <a:ext cx="2057400" cy="4388644"/>
          </a:xfrm>
        </p:spPr>
        <p:txBody>
          <a:bodyPr vert="eaVert"/>
          <a:lstStyle/>
          <a:p>
            <a:r>
              <a:rPr lang="nl-NL"/>
              <a:t>Klik om de stijl te bewerken</a:t>
            </a:r>
            <a:endParaRPr lang="en-GB"/>
          </a:p>
        </p:txBody>
      </p:sp>
      <p:sp>
        <p:nvSpPr>
          <p:cNvPr id="3" name="Tijdelijke aanduiding voor verticale tekst 2"/>
          <p:cNvSpPr>
            <a:spLocks noGrp="1"/>
          </p:cNvSpPr>
          <p:nvPr>
            <p:ph type="body" orient="vert" idx="1"/>
          </p:nvPr>
        </p:nvSpPr>
        <p:spPr>
          <a:xfrm>
            <a:off x="457200" y="205979"/>
            <a:ext cx="6019800" cy="4388644"/>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p:cNvSpPr>
            <a:spLocks noGrp="1"/>
          </p:cNvSpPr>
          <p:nvPr>
            <p:ph type="dt" sz="half" idx="10"/>
          </p:nvPr>
        </p:nvSpPr>
        <p:spPr/>
        <p:txBody>
          <a:bodyPr/>
          <a:lstStyle/>
          <a:p>
            <a:fld id="{2C718FD8-597A-47F6-BF39-3C9001B84EDA}" type="datetimeFigureOut">
              <a:rPr lang="en-GB" smtClean="0"/>
              <a:t>03/10/19</a:t>
            </a:fld>
            <a:endParaRPr lang="en-GB"/>
          </a:p>
        </p:txBody>
      </p:sp>
      <p:sp>
        <p:nvSpPr>
          <p:cNvPr id="5" name="Tijdelijke aanduiding voor voettekst 4"/>
          <p:cNvSpPr>
            <a:spLocks noGrp="1"/>
          </p:cNvSpPr>
          <p:nvPr>
            <p:ph type="ftr" sz="quarter" idx="11"/>
          </p:nvPr>
        </p:nvSpPr>
        <p:spPr/>
        <p:txBody>
          <a:bodyPr/>
          <a:lstStyle/>
          <a:p>
            <a:endParaRPr lang="en-GB"/>
          </a:p>
        </p:txBody>
      </p:sp>
      <p:sp>
        <p:nvSpPr>
          <p:cNvPr id="6" name="Tijdelijke aanduiding voor dianummer 5"/>
          <p:cNvSpPr>
            <a:spLocks noGrp="1"/>
          </p:cNvSpPr>
          <p:nvPr>
            <p:ph type="sldNum" sz="quarter" idx="12"/>
          </p:nvPr>
        </p:nvSpPr>
        <p:spPr/>
        <p:txBody>
          <a:bodyPr/>
          <a:lstStyle/>
          <a:p>
            <a:fld id="{49336AD3-A88E-4ABE-8F49-66355AE78E60}" type="slidenum">
              <a:rPr lang="en-GB" smtClean="0"/>
              <a:t>‹#›</a:t>
            </a:fld>
            <a:endParaRPr lang="en-GB"/>
          </a:p>
        </p:txBody>
      </p:sp>
    </p:spTree>
    <p:extLst>
      <p:ext uri="{BB962C8B-B14F-4D97-AF65-F5344CB8AC3E}">
        <p14:creationId xmlns:p14="http://schemas.microsoft.com/office/powerpoint/2010/main" val="3798478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F75C965-760F-744F-AD17-D0BA4415FB7D}"/>
              </a:ext>
            </a:extLst>
          </p:cNvPr>
          <p:cNvSpPr>
            <a:spLocks noGrp="1"/>
          </p:cNvSpPr>
          <p:nvPr>
            <p:ph type="title"/>
          </p:nvPr>
        </p:nvSpPr>
        <p:spPr/>
        <p:txBody>
          <a:bodyPr/>
          <a:lstStyle/>
          <a:p>
            <a:r>
              <a:rPr lang="en-US"/>
              <a:t>Click to edit Master title style</a:t>
            </a:r>
            <a:endParaRPr lang="en-GB"/>
          </a:p>
        </p:txBody>
      </p:sp>
      <p:sp>
        <p:nvSpPr>
          <p:cNvPr id="5" name="Text Placeholder 4">
            <a:extLst>
              <a:ext uri="{FF2B5EF4-FFF2-40B4-BE49-F238E27FC236}">
                <a16:creationId xmlns:a16="http://schemas.microsoft.com/office/drawing/2014/main" xmlns="" id="{DBFE835C-A40F-C948-A1C2-49A2C12325BD}"/>
              </a:ext>
            </a:extLst>
          </p:cNvPr>
          <p:cNvSpPr>
            <a:spLocks noGrp="1"/>
          </p:cNvSpPr>
          <p:nvPr>
            <p:ph type="body" sz="quarter" idx="10"/>
          </p:nvPr>
        </p:nvSpPr>
        <p:spPr>
          <a:xfrm>
            <a:off x="383382" y="1145381"/>
            <a:ext cx="8314135" cy="3630216"/>
          </a:xfrm>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2783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GB"/>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p:cNvSpPr>
            <a:spLocks noGrp="1"/>
          </p:cNvSpPr>
          <p:nvPr>
            <p:ph type="dt" sz="half" idx="10"/>
          </p:nvPr>
        </p:nvSpPr>
        <p:spPr/>
        <p:txBody>
          <a:bodyPr/>
          <a:lstStyle/>
          <a:p>
            <a:fld id="{2C718FD8-597A-47F6-BF39-3C9001B84EDA}" type="datetimeFigureOut">
              <a:rPr lang="en-GB" smtClean="0"/>
              <a:t>03/10/19</a:t>
            </a:fld>
            <a:endParaRPr lang="en-GB"/>
          </a:p>
        </p:txBody>
      </p:sp>
      <p:sp>
        <p:nvSpPr>
          <p:cNvPr id="5" name="Tijdelijke aanduiding voor voettekst 4"/>
          <p:cNvSpPr>
            <a:spLocks noGrp="1"/>
          </p:cNvSpPr>
          <p:nvPr>
            <p:ph type="ftr" sz="quarter" idx="11"/>
          </p:nvPr>
        </p:nvSpPr>
        <p:spPr/>
        <p:txBody>
          <a:bodyPr/>
          <a:lstStyle/>
          <a:p>
            <a:endParaRPr lang="en-GB"/>
          </a:p>
        </p:txBody>
      </p:sp>
      <p:sp>
        <p:nvSpPr>
          <p:cNvPr id="6" name="Tijdelijke aanduiding voor dianummer 5"/>
          <p:cNvSpPr>
            <a:spLocks noGrp="1"/>
          </p:cNvSpPr>
          <p:nvPr>
            <p:ph type="sldNum" sz="quarter" idx="12"/>
          </p:nvPr>
        </p:nvSpPr>
        <p:spPr/>
        <p:txBody>
          <a:bodyPr/>
          <a:lstStyle/>
          <a:p>
            <a:fld id="{49336AD3-A88E-4ABE-8F49-66355AE78E60}" type="slidenum">
              <a:rPr lang="en-GB" smtClean="0"/>
              <a:t>‹#›</a:t>
            </a:fld>
            <a:endParaRPr lang="en-GB"/>
          </a:p>
        </p:txBody>
      </p:sp>
    </p:spTree>
    <p:extLst>
      <p:ext uri="{BB962C8B-B14F-4D97-AF65-F5344CB8AC3E}">
        <p14:creationId xmlns:p14="http://schemas.microsoft.com/office/powerpoint/2010/main" val="1834973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all"/>
            </a:lvl1pPr>
          </a:lstStyle>
          <a:p>
            <a:r>
              <a:rPr lang="nl-NL"/>
              <a:t>Klik om de stijl te bewerken</a:t>
            </a:r>
            <a:endParaRPr lang="en-GB"/>
          </a:p>
        </p:txBody>
      </p:sp>
      <p:sp>
        <p:nvSpPr>
          <p:cNvPr id="3" name="Tijdelijke aanduiding vo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2C718FD8-597A-47F6-BF39-3C9001B84EDA}" type="datetimeFigureOut">
              <a:rPr lang="en-GB" smtClean="0"/>
              <a:t>03/10/19</a:t>
            </a:fld>
            <a:endParaRPr lang="en-GB"/>
          </a:p>
        </p:txBody>
      </p:sp>
      <p:sp>
        <p:nvSpPr>
          <p:cNvPr id="5" name="Tijdelijke aanduiding voor voettekst 4"/>
          <p:cNvSpPr>
            <a:spLocks noGrp="1"/>
          </p:cNvSpPr>
          <p:nvPr>
            <p:ph type="ftr" sz="quarter" idx="11"/>
          </p:nvPr>
        </p:nvSpPr>
        <p:spPr/>
        <p:txBody>
          <a:bodyPr/>
          <a:lstStyle/>
          <a:p>
            <a:endParaRPr lang="en-GB"/>
          </a:p>
        </p:txBody>
      </p:sp>
      <p:sp>
        <p:nvSpPr>
          <p:cNvPr id="6" name="Tijdelijke aanduiding voor dianummer 5"/>
          <p:cNvSpPr>
            <a:spLocks noGrp="1"/>
          </p:cNvSpPr>
          <p:nvPr>
            <p:ph type="sldNum" sz="quarter" idx="12"/>
          </p:nvPr>
        </p:nvSpPr>
        <p:spPr/>
        <p:txBody>
          <a:bodyPr/>
          <a:lstStyle/>
          <a:p>
            <a:fld id="{49336AD3-A88E-4ABE-8F49-66355AE78E60}" type="slidenum">
              <a:rPr lang="en-GB" smtClean="0"/>
              <a:t>‹#›</a:t>
            </a:fld>
            <a:endParaRPr lang="en-GB"/>
          </a:p>
        </p:txBody>
      </p:sp>
    </p:spTree>
    <p:extLst>
      <p:ext uri="{BB962C8B-B14F-4D97-AF65-F5344CB8AC3E}">
        <p14:creationId xmlns:p14="http://schemas.microsoft.com/office/powerpoint/2010/main" val="919777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GB"/>
          </a:p>
        </p:txBody>
      </p:sp>
      <p:sp>
        <p:nvSpPr>
          <p:cNvPr id="3" name="Tijdelijke aanduiding voor inhou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inhou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datum 4"/>
          <p:cNvSpPr>
            <a:spLocks noGrp="1"/>
          </p:cNvSpPr>
          <p:nvPr>
            <p:ph type="dt" sz="half" idx="10"/>
          </p:nvPr>
        </p:nvSpPr>
        <p:spPr/>
        <p:txBody>
          <a:bodyPr/>
          <a:lstStyle/>
          <a:p>
            <a:fld id="{2C718FD8-597A-47F6-BF39-3C9001B84EDA}" type="datetimeFigureOut">
              <a:rPr lang="en-GB" smtClean="0"/>
              <a:t>03/10/19</a:t>
            </a:fld>
            <a:endParaRPr lang="en-GB"/>
          </a:p>
        </p:txBody>
      </p:sp>
      <p:sp>
        <p:nvSpPr>
          <p:cNvPr id="6" name="Tijdelijke aanduiding voor voettekst 5"/>
          <p:cNvSpPr>
            <a:spLocks noGrp="1"/>
          </p:cNvSpPr>
          <p:nvPr>
            <p:ph type="ftr" sz="quarter" idx="11"/>
          </p:nvPr>
        </p:nvSpPr>
        <p:spPr/>
        <p:txBody>
          <a:bodyPr/>
          <a:lstStyle/>
          <a:p>
            <a:endParaRPr lang="en-GB"/>
          </a:p>
        </p:txBody>
      </p:sp>
      <p:sp>
        <p:nvSpPr>
          <p:cNvPr id="7" name="Tijdelijke aanduiding voor dianummer 6"/>
          <p:cNvSpPr>
            <a:spLocks noGrp="1"/>
          </p:cNvSpPr>
          <p:nvPr>
            <p:ph type="sldNum" sz="quarter" idx="12"/>
          </p:nvPr>
        </p:nvSpPr>
        <p:spPr/>
        <p:txBody>
          <a:bodyPr/>
          <a:lstStyle/>
          <a:p>
            <a:fld id="{49336AD3-A88E-4ABE-8F49-66355AE78E60}" type="slidenum">
              <a:rPr lang="en-GB" smtClean="0"/>
              <a:t>‹#›</a:t>
            </a:fld>
            <a:endParaRPr lang="en-GB"/>
          </a:p>
        </p:txBody>
      </p:sp>
    </p:spTree>
    <p:extLst>
      <p:ext uri="{BB962C8B-B14F-4D97-AF65-F5344CB8AC3E}">
        <p14:creationId xmlns:p14="http://schemas.microsoft.com/office/powerpoint/2010/main" val="1213299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en-GB"/>
          </a:p>
        </p:txBody>
      </p:sp>
      <p:sp>
        <p:nvSpPr>
          <p:cNvPr id="3" name="Tijdelijke aanduiding vo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7" name="Tijdelijke aanduiding voor datum 6"/>
          <p:cNvSpPr>
            <a:spLocks noGrp="1"/>
          </p:cNvSpPr>
          <p:nvPr>
            <p:ph type="dt" sz="half" idx="10"/>
          </p:nvPr>
        </p:nvSpPr>
        <p:spPr/>
        <p:txBody>
          <a:bodyPr/>
          <a:lstStyle/>
          <a:p>
            <a:fld id="{2C718FD8-597A-47F6-BF39-3C9001B84EDA}" type="datetimeFigureOut">
              <a:rPr lang="en-GB" smtClean="0"/>
              <a:t>03/10/19</a:t>
            </a:fld>
            <a:endParaRPr lang="en-GB"/>
          </a:p>
        </p:txBody>
      </p:sp>
      <p:sp>
        <p:nvSpPr>
          <p:cNvPr id="8" name="Tijdelijke aanduiding voor voettekst 7"/>
          <p:cNvSpPr>
            <a:spLocks noGrp="1"/>
          </p:cNvSpPr>
          <p:nvPr>
            <p:ph type="ftr" sz="quarter" idx="11"/>
          </p:nvPr>
        </p:nvSpPr>
        <p:spPr/>
        <p:txBody>
          <a:bodyPr/>
          <a:lstStyle/>
          <a:p>
            <a:endParaRPr lang="en-GB"/>
          </a:p>
        </p:txBody>
      </p:sp>
      <p:sp>
        <p:nvSpPr>
          <p:cNvPr id="9" name="Tijdelijke aanduiding voor dianummer 8"/>
          <p:cNvSpPr>
            <a:spLocks noGrp="1"/>
          </p:cNvSpPr>
          <p:nvPr>
            <p:ph type="sldNum" sz="quarter" idx="12"/>
          </p:nvPr>
        </p:nvSpPr>
        <p:spPr/>
        <p:txBody>
          <a:bodyPr/>
          <a:lstStyle/>
          <a:p>
            <a:fld id="{49336AD3-A88E-4ABE-8F49-66355AE78E60}" type="slidenum">
              <a:rPr lang="en-GB" smtClean="0"/>
              <a:t>‹#›</a:t>
            </a:fld>
            <a:endParaRPr lang="en-GB"/>
          </a:p>
        </p:txBody>
      </p:sp>
    </p:spTree>
    <p:extLst>
      <p:ext uri="{BB962C8B-B14F-4D97-AF65-F5344CB8AC3E}">
        <p14:creationId xmlns:p14="http://schemas.microsoft.com/office/powerpoint/2010/main" val="2017220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GB"/>
          </a:p>
        </p:txBody>
      </p:sp>
      <p:sp>
        <p:nvSpPr>
          <p:cNvPr id="3" name="Tijdelijke aanduiding voor datum 2"/>
          <p:cNvSpPr>
            <a:spLocks noGrp="1"/>
          </p:cNvSpPr>
          <p:nvPr>
            <p:ph type="dt" sz="half" idx="10"/>
          </p:nvPr>
        </p:nvSpPr>
        <p:spPr/>
        <p:txBody>
          <a:bodyPr/>
          <a:lstStyle/>
          <a:p>
            <a:fld id="{2C718FD8-597A-47F6-BF39-3C9001B84EDA}" type="datetimeFigureOut">
              <a:rPr lang="en-GB" smtClean="0"/>
              <a:t>03/10/19</a:t>
            </a:fld>
            <a:endParaRPr lang="en-GB"/>
          </a:p>
        </p:txBody>
      </p:sp>
      <p:sp>
        <p:nvSpPr>
          <p:cNvPr id="4" name="Tijdelijke aanduiding voor voettekst 3"/>
          <p:cNvSpPr>
            <a:spLocks noGrp="1"/>
          </p:cNvSpPr>
          <p:nvPr>
            <p:ph type="ftr" sz="quarter" idx="11"/>
          </p:nvPr>
        </p:nvSpPr>
        <p:spPr/>
        <p:txBody>
          <a:bodyPr/>
          <a:lstStyle/>
          <a:p>
            <a:endParaRPr lang="en-GB"/>
          </a:p>
        </p:txBody>
      </p:sp>
      <p:sp>
        <p:nvSpPr>
          <p:cNvPr id="5" name="Tijdelijke aanduiding voor dianummer 4"/>
          <p:cNvSpPr>
            <a:spLocks noGrp="1"/>
          </p:cNvSpPr>
          <p:nvPr>
            <p:ph type="sldNum" sz="quarter" idx="12"/>
          </p:nvPr>
        </p:nvSpPr>
        <p:spPr/>
        <p:txBody>
          <a:bodyPr/>
          <a:lstStyle/>
          <a:p>
            <a:fld id="{49336AD3-A88E-4ABE-8F49-66355AE78E60}" type="slidenum">
              <a:rPr lang="en-GB" smtClean="0"/>
              <a:t>‹#›</a:t>
            </a:fld>
            <a:endParaRPr lang="en-GB"/>
          </a:p>
        </p:txBody>
      </p:sp>
    </p:spTree>
    <p:extLst>
      <p:ext uri="{BB962C8B-B14F-4D97-AF65-F5344CB8AC3E}">
        <p14:creationId xmlns:p14="http://schemas.microsoft.com/office/powerpoint/2010/main" val="2539364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2C718FD8-597A-47F6-BF39-3C9001B84EDA}" type="datetimeFigureOut">
              <a:rPr lang="en-GB" smtClean="0"/>
              <a:t>03/10/19</a:t>
            </a:fld>
            <a:endParaRPr lang="en-GB"/>
          </a:p>
        </p:txBody>
      </p:sp>
      <p:sp>
        <p:nvSpPr>
          <p:cNvPr id="3" name="Tijdelijke aanduiding voor voettekst 2"/>
          <p:cNvSpPr>
            <a:spLocks noGrp="1"/>
          </p:cNvSpPr>
          <p:nvPr>
            <p:ph type="ftr" sz="quarter" idx="11"/>
          </p:nvPr>
        </p:nvSpPr>
        <p:spPr/>
        <p:txBody>
          <a:bodyPr/>
          <a:lstStyle/>
          <a:p>
            <a:endParaRPr lang="en-GB"/>
          </a:p>
        </p:txBody>
      </p:sp>
      <p:sp>
        <p:nvSpPr>
          <p:cNvPr id="4" name="Tijdelijke aanduiding voor dianummer 3"/>
          <p:cNvSpPr>
            <a:spLocks noGrp="1"/>
          </p:cNvSpPr>
          <p:nvPr>
            <p:ph type="sldNum" sz="quarter" idx="12"/>
          </p:nvPr>
        </p:nvSpPr>
        <p:spPr/>
        <p:txBody>
          <a:bodyPr/>
          <a:lstStyle/>
          <a:p>
            <a:fld id="{49336AD3-A88E-4ABE-8F49-66355AE78E60}" type="slidenum">
              <a:rPr lang="en-GB" smtClean="0"/>
              <a:t>‹#›</a:t>
            </a:fld>
            <a:endParaRPr lang="en-GB"/>
          </a:p>
        </p:txBody>
      </p:sp>
    </p:spTree>
    <p:extLst>
      <p:ext uri="{BB962C8B-B14F-4D97-AF65-F5344CB8AC3E}">
        <p14:creationId xmlns:p14="http://schemas.microsoft.com/office/powerpoint/2010/main" val="1742207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2000" b="1"/>
            </a:lvl1pPr>
          </a:lstStyle>
          <a:p>
            <a:r>
              <a:rPr lang="nl-NL"/>
              <a:t>Klik om de stijl te bewerken</a:t>
            </a:r>
            <a:endParaRPr lang="en-GB"/>
          </a:p>
        </p:txBody>
      </p:sp>
      <p:sp>
        <p:nvSpPr>
          <p:cNvPr id="3" name="Tijdelijke aanduiding voor inhou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2C718FD8-597A-47F6-BF39-3C9001B84EDA}" type="datetimeFigureOut">
              <a:rPr lang="en-GB" smtClean="0"/>
              <a:t>03/10/19</a:t>
            </a:fld>
            <a:endParaRPr lang="en-GB"/>
          </a:p>
        </p:txBody>
      </p:sp>
      <p:sp>
        <p:nvSpPr>
          <p:cNvPr id="6" name="Tijdelijke aanduiding voor voettekst 5"/>
          <p:cNvSpPr>
            <a:spLocks noGrp="1"/>
          </p:cNvSpPr>
          <p:nvPr>
            <p:ph type="ftr" sz="quarter" idx="11"/>
          </p:nvPr>
        </p:nvSpPr>
        <p:spPr/>
        <p:txBody>
          <a:bodyPr/>
          <a:lstStyle/>
          <a:p>
            <a:endParaRPr lang="en-GB"/>
          </a:p>
        </p:txBody>
      </p:sp>
      <p:sp>
        <p:nvSpPr>
          <p:cNvPr id="7" name="Tijdelijke aanduiding voor dianummer 6"/>
          <p:cNvSpPr>
            <a:spLocks noGrp="1"/>
          </p:cNvSpPr>
          <p:nvPr>
            <p:ph type="sldNum" sz="quarter" idx="12"/>
          </p:nvPr>
        </p:nvSpPr>
        <p:spPr/>
        <p:txBody>
          <a:bodyPr/>
          <a:lstStyle/>
          <a:p>
            <a:fld id="{49336AD3-A88E-4ABE-8F49-66355AE78E60}" type="slidenum">
              <a:rPr lang="en-GB" smtClean="0"/>
              <a:t>‹#›</a:t>
            </a:fld>
            <a:endParaRPr lang="en-GB"/>
          </a:p>
        </p:txBody>
      </p:sp>
    </p:spTree>
    <p:extLst>
      <p:ext uri="{BB962C8B-B14F-4D97-AF65-F5344CB8AC3E}">
        <p14:creationId xmlns:p14="http://schemas.microsoft.com/office/powerpoint/2010/main" val="3040672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2000" b="1"/>
            </a:lvl1pPr>
          </a:lstStyle>
          <a:p>
            <a:r>
              <a:rPr lang="nl-NL"/>
              <a:t>Klik om de stijl te bewerken</a:t>
            </a:r>
            <a:endParaRPr lang="en-GB"/>
          </a:p>
        </p:txBody>
      </p:sp>
      <p:sp>
        <p:nvSpPr>
          <p:cNvPr id="3" name="Tijdelijke aanduiding voor afbeelding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ijdelijke aanduiding vo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2C718FD8-597A-47F6-BF39-3C9001B84EDA}" type="datetimeFigureOut">
              <a:rPr lang="en-GB" smtClean="0"/>
              <a:t>03/10/19</a:t>
            </a:fld>
            <a:endParaRPr lang="en-GB"/>
          </a:p>
        </p:txBody>
      </p:sp>
      <p:sp>
        <p:nvSpPr>
          <p:cNvPr id="6" name="Tijdelijke aanduiding voor voettekst 5"/>
          <p:cNvSpPr>
            <a:spLocks noGrp="1"/>
          </p:cNvSpPr>
          <p:nvPr>
            <p:ph type="ftr" sz="quarter" idx="11"/>
          </p:nvPr>
        </p:nvSpPr>
        <p:spPr/>
        <p:txBody>
          <a:bodyPr/>
          <a:lstStyle/>
          <a:p>
            <a:endParaRPr lang="en-GB"/>
          </a:p>
        </p:txBody>
      </p:sp>
      <p:sp>
        <p:nvSpPr>
          <p:cNvPr id="7" name="Tijdelijke aanduiding voor dianummer 6"/>
          <p:cNvSpPr>
            <a:spLocks noGrp="1"/>
          </p:cNvSpPr>
          <p:nvPr>
            <p:ph type="sldNum" sz="quarter" idx="12"/>
          </p:nvPr>
        </p:nvSpPr>
        <p:spPr/>
        <p:txBody>
          <a:bodyPr/>
          <a:lstStyle/>
          <a:p>
            <a:fld id="{49336AD3-A88E-4ABE-8F49-66355AE78E60}" type="slidenum">
              <a:rPr lang="en-GB" smtClean="0"/>
              <a:t>‹#›</a:t>
            </a:fld>
            <a:endParaRPr lang="en-GB"/>
          </a:p>
        </p:txBody>
      </p:sp>
    </p:spTree>
    <p:extLst>
      <p:ext uri="{BB962C8B-B14F-4D97-AF65-F5344CB8AC3E}">
        <p14:creationId xmlns:p14="http://schemas.microsoft.com/office/powerpoint/2010/main" val="18112585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nl-NL"/>
              <a:t>Klik om de stijl te bewerken</a:t>
            </a:r>
            <a:endParaRPr lang="en-GB"/>
          </a:p>
        </p:txBody>
      </p:sp>
      <p:sp>
        <p:nvSpPr>
          <p:cNvPr id="3" name="Tijdelijke aanduiding voor teks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C718FD8-597A-47F6-BF39-3C9001B84EDA}" type="datetimeFigureOut">
              <a:rPr lang="en-GB" smtClean="0"/>
              <a:t>03/10/19</a:t>
            </a:fld>
            <a:endParaRPr lang="en-GB"/>
          </a:p>
        </p:txBody>
      </p:sp>
      <p:sp>
        <p:nvSpPr>
          <p:cNvPr id="5" name="Tijdelijke aanduiding voor voettekst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Tijdelijke aanduiding voor dianumm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9336AD3-A88E-4ABE-8F49-66355AE78E60}" type="slidenum">
              <a:rPr lang="en-GB" smtClean="0"/>
              <a:t>‹#›</a:t>
            </a:fld>
            <a:endParaRPr lang="en-GB"/>
          </a:p>
        </p:txBody>
      </p:sp>
    </p:spTree>
    <p:extLst>
      <p:ext uri="{BB962C8B-B14F-4D97-AF65-F5344CB8AC3E}">
        <p14:creationId xmlns:p14="http://schemas.microsoft.com/office/powerpoint/2010/main" val="2357095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s://erc.europa.eu/sites/default/files/document/file/Gender_statistics_Apr2018.pdf" TargetMode="External"/><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6.jpeg"/><Relationship Id="rId5" Type="http://schemas.openxmlformats.org/officeDocument/2006/relationships/image" Target="../media/image28.png"/><Relationship Id="rId6" Type="http://schemas.openxmlformats.org/officeDocument/2006/relationships/image" Target="../media/image29.jpeg"/><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emf"/><Relationship Id="rId3"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6.jpe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17.xml.rels><?xml version="1.0" encoding="UTF-8" standalone="yes"?>
<Relationships xmlns="http://schemas.openxmlformats.org/package/2006/relationships"><Relationship Id="rId11" Type="http://schemas.openxmlformats.org/officeDocument/2006/relationships/image" Target="../media/image49.png"/><Relationship Id="rId12" Type="http://schemas.openxmlformats.org/officeDocument/2006/relationships/image" Target="../media/image50.jpeg"/><Relationship Id="rId13" Type="http://schemas.openxmlformats.org/officeDocument/2006/relationships/image" Target="../media/image51.jpeg"/><Relationship Id="rId14" Type="http://schemas.openxmlformats.org/officeDocument/2006/relationships/image" Target="../media/image52.png"/><Relationship Id="rId1" Type="http://schemas.openxmlformats.org/officeDocument/2006/relationships/slideLayout" Target="../slideLayouts/slideLayout1.xml"/><Relationship Id="rId2"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12.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9" Type="http://schemas.openxmlformats.org/officeDocument/2006/relationships/image" Target="../media/image47.png"/><Relationship Id="rId10"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www.sciencefocus.com/science/is-the-effort-to-get-more-women-in-stem-worth-it/" TargetMode="External"/><Relationship Id="rId3"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hyperlink" Target="https://www.chemistryworld.com/news/high-levels-of-impostor-syndrome-found-in-female-academics/3010214.article" TargetMode="External"/><Relationship Id="rId4" Type="http://schemas.openxmlformats.org/officeDocument/2006/relationships/hyperlink" Target="http://dx.doi.org/10.1080/03075079.2019.1568976" TargetMode="External"/><Relationship Id="rId5" Type="http://schemas.openxmlformats.org/officeDocument/2006/relationships/image" Target="../media/image6.jpeg"/><Relationship Id="rId6" Type="http://schemas.openxmlformats.org/officeDocument/2006/relationships/hyperlink" Target="https://www.sciencemag.org/careers/2008/02/no-youre-not-impostor" TargetMode="External"/><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hyperlink" Target="https://euraxess.ec.europa.eu/worldwide/japan/gender-equality-policies-and-gender-distribution-msca-and-erc" TargetMode="External"/><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hyperlink" Target="https://euraxess.ec.europa.eu/worldwide/japan/gender-equality-policies-and-gender-distribution-msca-and-erc" TargetMode="External"/><Relationship Id="rId1" Type="http://schemas.openxmlformats.org/officeDocument/2006/relationships/slideLayout" Target="../slideLayouts/slideLayout2.xml"/><Relationship Id="rId2"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p:cNvSpPr txBox="1"/>
          <p:nvPr/>
        </p:nvSpPr>
        <p:spPr>
          <a:xfrm>
            <a:off x="1259632" y="4299942"/>
            <a:ext cx="6912767" cy="830997"/>
          </a:xfrm>
          <a:prstGeom prst="rect">
            <a:avLst/>
          </a:prstGeom>
          <a:noFill/>
        </p:spPr>
        <p:txBody>
          <a:bodyPr wrap="square" rtlCol="0">
            <a:spAutoFit/>
          </a:bodyPr>
          <a:lstStyle/>
          <a:p>
            <a:pPr algn="ctr"/>
            <a:r>
              <a:rPr lang="nl-NL" sz="2800" dirty="0"/>
              <a:t>Dr. Sabine Bartel</a:t>
            </a:r>
          </a:p>
          <a:p>
            <a:pPr algn="ctr"/>
            <a:r>
              <a:rPr lang="nl-NL" sz="2000" i="1" dirty="0"/>
              <a:t>ERS/EU Marie Sklodowska-Curie RESPIRE3 Fellow</a:t>
            </a:r>
            <a:endParaRPr lang="en-GB" sz="2000" i="1" dirty="0"/>
          </a:p>
        </p:txBody>
      </p:sp>
      <p:pic>
        <p:nvPicPr>
          <p:cNvPr id="2" name="Picture 1">
            <a:extLst>
              <a:ext uri="{FF2B5EF4-FFF2-40B4-BE49-F238E27FC236}">
                <a16:creationId xmlns:a16="http://schemas.microsoft.com/office/drawing/2014/main" xmlns="" id="{9E7DC4D0-8E5D-4412-AF26-04C9B1000DEB}"/>
              </a:ext>
            </a:extLst>
          </p:cNvPr>
          <p:cNvPicPr>
            <a:picLocks noChangeAspect="1"/>
          </p:cNvPicPr>
          <p:nvPr/>
        </p:nvPicPr>
        <p:blipFill rotWithShape="1">
          <a:blip r:embed="rId2"/>
          <a:srcRect t="22795" r="26059"/>
          <a:stretch/>
        </p:blipFill>
        <p:spPr>
          <a:xfrm>
            <a:off x="611560" y="112189"/>
            <a:ext cx="7776864" cy="1419254"/>
          </a:xfrm>
          <a:prstGeom prst="rect">
            <a:avLst/>
          </a:prstGeom>
        </p:spPr>
      </p:pic>
      <p:pic>
        <p:nvPicPr>
          <p:cNvPr id="13" name="Picture 12">
            <a:extLst>
              <a:ext uri="{FF2B5EF4-FFF2-40B4-BE49-F238E27FC236}">
                <a16:creationId xmlns:a16="http://schemas.microsoft.com/office/drawing/2014/main" xmlns="" id="{AAB6B03F-C6D2-41BF-A5D9-C8461A341F7F}"/>
              </a:ext>
            </a:extLst>
          </p:cNvPr>
          <p:cNvPicPr>
            <a:picLocks noChangeAspect="1"/>
          </p:cNvPicPr>
          <p:nvPr/>
        </p:nvPicPr>
        <p:blipFill rotWithShape="1">
          <a:blip r:embed="rId3"/>
          <a:srcRect l="3800" t="5200" r="50526" b="33202"/>
          <a:stretch/>
        </p:blipFill>
        <p:spPr>
          <a:xfrm>
            <a:off x="191048" y="3838323"/>
            <a:ext cx="1168271" cy="1181699"/>
          </a:xfrm>
          <a:prstGeom prst="rect">
            <a:avLst/>
          </a:prstGeom>
        </p:spPr>
      </p:pic>
      <p:pic>
        <p:nvPicPr>
          <p:cNvPr id="11" name="Picture 10">
            <a:extLst>
              <a:ext uri="{FF2B5EF4-FFF2-40B4-BE49-F238E27FC236}">
                <a16:creationId xmlns:a16="http://schemas.microsoft.com/office/drawing/2014/main" xmlns="" id="{F1B308EF-D176-4419-93FA-406010367022}"/>
              </a:ext>
            </a:extLst>
          </p:cNvPr>
          <p:cNvPicPr>
            <a:picLocks noChangeAspect="1"/>
          </p:cNvPicPr>
          <p:nvPr/>
        </p:nvPicPr>
        <p:blipFill>
          <a:blip r:embed="rId4"/>
          <a:stretch>
            <a:fillRect/>
          </a:stretch>
        </p:blipFill>
        <p:spPr>
          <a:xfrm>
            <a:off x="2119998" y="1514208"/>
            <a:ext cx="5044290" cy="2837413"/>
          </a:xfrm>
          <a:prstGeom prst="rect">
            <a:avLst/>
          </a:prstGeom>
        </p:spPr>
      </p:pic>
    </p:spTree>
    <p:extLst>
      <p:ext uri="{BB962C8B-B14F-4D97-AF65-F5344CB8AC3E}">
        <p14:creationId xmlns:p14="http://schemas.microsoft.com/office/powerpoint/2010/main" val="1028795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endParaRPr lang="en-GB"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9" y="699542"/>
            <a:ext cx="8331843"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hthoek 4"/>
          <p:cNvSpPr/>
          <p:nvPr/>
        </p:nvSpPr>
        <p:spPr>
          <a:xfrm>
            <a:off x="1907704" y="2301720"/>
            <a:ext cx="720080" cy="17821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hoek 5"/>
          <p:cNvSpPr/>
          <p:nvPr/>
        </p:nvSpPr>
        <p:spPr>
          <a:xfrm>
            <a:off x="5292080" y="2301720"/>
            <a:ext cx="648072" cy="17821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hthoek 6"/>
          <p:cNvSpPr/>
          <p:nvPr/>
        </p:nvSpPr>
        <p:spPr>
          <a:xfrm>
            <a:off x="231419" y="4815031"/>
            <a:ext cx="8445037" cy="276999"/>
          </a:xfrm>
          <a:prstGeom prst="rect">
            <a:avLst/>
          </a:prstGeom>
        </p:spPr>
        <p:txBody>
          <a:bodyPr wrap="square">
            <a:spAutoFit/>
          </a:bodyPr>
          <a:lstStyle/>
          <a:p>
            <a:r>
              <a:rPr lang="en-GB" sz="1200" dirty="0">
                <a:hlinkClick r:id="rId3"/>
              </a:rPr>
              <a:t>https://erc.europa.eu/sites/default/files/document/file/Gender_statistics_Apr2018.pdf</a:t>
            </a:r>
            <a:endParaRPr lang="en-GB" sz="1200" dirty="0"/>
          </a:p>
        </p:txBody>
      </p:sp>
      <p:sp>
        <p:nvSpPr>
          <p:cNvPr id="8" name="Tekstvak 7"/>
          <p:cNvSpPr txBox="1"/>
          <p:nvPr/>
        </p:nvSpPr>
        <p:spPr>
          <a:xfrm>
            <a:off x="3851920" y="51470"/>
            <a:ext cx="4392488" cy="461665"/>
          </a:xfrm>
          <a:prstGeom prst="rect">
            <a:avLst/>
          </a:prstGeom>
          <a:noFill/>
        </p:spPr>
        <p:txBody>
          <a:bodyPr wrap="square" rtlCol="0">
            <a:spAutoFit/>
          </a:bodyPr>
          <a:lstStyle/>
          <a:p>
            <a:pPr algn="ctr"/>
            <a:r>
              <a:rPr lang="nl-NL" sz="2400" dirty="0" err="1"/>
              <a:t>Funding</a:t>
            </a:r>
            <a:r>
              <a:rPr lang="nl-NL" sz="2400" dirty="0"/>
              <a:t> </a:t>
            </a:r>
            <a:r>
              <a:rPr lang="nl-NL" sz="2400" dirty="0" err="1"/>
              <a:t>for</a:t>
            </a:r>
            <a:r>
              <a:rPr lang="nl-NL" sz="2400" dirty="0"/>
              <a:t> Research</a:t>
            </a:r>
            <a:endParaRPr lang="en-GB" sz="2400" dirty="0"/>
          </a:p>
        </p:txBody>
      </p:sp>
      <p:pic>
        <p:nvPicPr>
          <p:cNvPr id="9" name="Picture 4" descr="Afbeeldingsresultaat voor ers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49276" y="29491"/>
            <a:ext cx="750540" cy="599038"/>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Rechte verbindingslijn 9"/>
          <p:cNvCxnSpPr/>
          <p:nvPr/>
        </p:nvCxnSpPr>
        <p:spPr>
          <a:xfrm>
            <a:off x="3786809" y="555526"/>
            <a:ext cx="5230008" cy="0"/>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05307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2594" y="796518"/>
            <a:ext cx="8689050" cy="4401205"/>
          </a:xfrm>
          <a:prstGeom prst="rect">
            <a:avLst/>
          </a:prstGeom>
          <a:noFill/>
        </p:spPr>
        <p:txBody>
          <a:bodyPr wrap="square" rtlCol="0">
            <a:spAutoFit/>
          </a:bodyPr>
          <a:lstStyle/>
          <a:p>
            <a:pPr marL="342900" indent="-342900">
              <a:buClr>
                <a:schemeClr val="accent5"/>
              </a:buClr>
              <a:buFont typeface="Arial" pitchFamily="34" charset="0"/>
              <a:buChar char="•"/>
            </a:pPr>
            <a:r>
              <a:rPr lang="nl-NL" sz="2000" dirty="0" err="1"/>
              <a:t>Molecular</a:t>
            </a:r>
            <a:r>
              <a:rPr lang="nl-NL" sz="2000" dirty="0"/>
              <a:t> </a:t>
            </a:r>
            <a:r>
              <a:rPr lang="nl-NL" sz="2000" dirty="0" err="1"/>
              <a:t>Biotechnology</a:t>
            </a:r>
            <a:r>
              <a:rPr lang="nl-NL" sz="2000" dirty="0"/>
              <a:t> (</a:t>
            </a:r>
            <a:r>
              <a:rPr lang="nl-NL" sz="2000" dirty="0" err="1"/>
              <a:t>B.Sc</a:t>
            </a:r>
            <a:r>
              <a:rPr lang="nl-NL" sz="2000" dirty="0"/>
              <a:t>./</a:t>
            </a:r>
            <a:r>
              <a:rPr lang="nl-NL" sz="2000" dirty="0" err="1"/>
              <a:t>M.Sc</a:t>
            </a:r>
            <a:r>
              <a:rPr lang="nl-NL" sz="2000" dirty="0"/>
              <a:t>.) </a:t>
            </a:r>
          </a:p>
          <a:p>
            <a:pPr>
              <a:buClr>
                <a:schemeClr val="accent5"/>
              </a:buClr>
            </a:pPr>
            <a:r>
              <a:rPr lang="nl-NL" sz="2000" dirty="0"/>
              <a:t>      - </a:t>
            </a:r>
            <a:r>
              <a:rPr lang="nl-NL" sz="2000" i="1" dirty="0"/>
              <a:t>Technical University of Munich</a:t>
            </a:r>
          </a:p>
          <a:p>
            <a:pPr marL="342900" indent="-342900">
              <a:buClr>
                <a:schemeClr val="accent5"/>
              </a:buClr>
              <a:buFont typeface="Arial" pitchFamily="34" charset="0"/>
              <a:buChar char="•"/>
            </a:pPr>
            <a:endParaRPr lang="nl-NL" sz="2000" dirty="0"/>
          </a:p>
          <a:p>
            <a:pPr marL="342900" indent="-342900">
              <a:buClr>
                <a:schemeClr val="accent5"/>
              </a:buClr>
              <a:buFont typeface="Arial" pitchFamily="34" charset="0"/>
              <a:buChar char="•"/>
            </a:pPr>
            <a:endParaRPr lang="nl-NL" sz="2000" dirty="0"/>
          </a:p>
          <a:p>
            <a:pPr marL="342900" indent="-342900">
              <a:buClr>
                <a:schemeClr val="accent5"/>
              </a:buClr>
              <a:buFont typeface="Arial" pitchFamily="34" charset="0"/>
              <a:buChar char="•"/>
            </a:pPr>
            <a:r>
              <a:rPr lang="nl-NL" sz="2000" dirty="0"/>
              <a:t>PhD in </a:t>
            </a:r>
            <a:r>
              <a:rPr lang="nl-NL" sz="2000" dirty="0" err="1"/>
              <a:t>experimental</a:t>
            </a:r>
            <a:r>
              <a:rPr lang="nl-NL" sz="2000" dirty="0"/>
              <a:t> </a:t>
            </a:r>
            <a:r>
              <a:rPr lang="nl-NL" sz="2000" dirty="0" err="1"/>
              <a:t>asthma</a:t>
            </a:r>
            <a:r>
              <a:rPr lang="nl-NL" sz="2000" dirty="0"/>
              <a:t> research </a:t>
            </a:r>
          </a:p>
          <a:p>
            <a:pPr>
              <a:buClr>
                <a:schemeClr val="accent5"/>
              </a:buClr>
            </a:pPr>
            <a:r>
              <a:rPr lang="nl-NL" sz="2000" i="1" dirty="0"/>
              <a:t>     – Comprehensive </a:t>
            </a:r>
            <a:r>
              <a:rPr lang="nl-NL" sz="2000" i="1" dirty="0" err="1"/>
              <a:t>Pneumology</a:t>
            </a:r>
            <a:r>
              <a:rPr lang="nl-NL" sz="2000" i="1" dirty="0"/>
              <a:t> Center Munich</a:t>
            </a:r>
          </a:p>
          <a:p>
            <a:pPr marL="342900" indent="-342900">
              <a:buClr>
                <a:schemeClr val="accent5"/>
              </a:buClr>
              <a:buFont typeface="Arial" pitchFamily="34" charset="0"/>
              <a:buChar char="•"/>
            </a:pPr>
            <a:endParaRPr lang="nl-NL" sz="2000" dirty="0"/>
          </a:p>
          <a:p>
            <a:pPr marL="342900" indent="-342900">
              <a:buClr>
                <a:schemeClr val="accent5"/>
              </a:buClr>
              <a:buFont typeface="Arial" pitchFamily="34" charset="0"/>
              <a:buChar char="•"/>
            </a:pPr>
            <a:endParaRPr lang="nl-NL" sz="2000" dirty="0"/>
          </a:p>
          <a:p>
            <a:pPr marL="342900" indent="-342900">
              <a:buClr>
                <a:schemeClr val="accent5"/>
              </a:buClr>
              <a:buFont typeface="Arial" pitchFamily="34" charset="0"/>
              <a:buChar char="•"/>
            </a:pPr>
            <a:endParaRPr lang="nl-NL" sz="2000" dirty="0"/>
          </a:p>
          <a:p>
            <a:pPr marL="342900" indent="-342900">
              <a:buClr>
                <a:schemeClr val="accent5"/>
              </a:buClr>
              <a:buFont typeface="Arial" pitchFamily="34" charset="0"/>
              <a:buChar char="•"/>
            </a:pPr>
            <a:r>
              <a:rPr lang="nl-NL" sz="2000" dirty="0"/>
              <a:t>Postdoc in </a:t>
            </a:r>
            <a:r>
              <a:rPr lang="nl-NL" sz="2000" dirty="0" err="1"/>
              <a:t>early</a:t>
            </a:r>
            <a:r>
              <a:rPr lang="nl-NL" sz="2000" dirty="0"/>
              <a:t> </a:t>
            </a:r>
            <a:r>
              <a:rPr lang="nl-NL" sz="2000" dirty="0" err="1"/>
              <a:t>origins</a:t>
            </a:r>
            <a:r>
              <a:rPr lang="nl-NL" sz="2000" dirty="0"/>
              <a:t> of </a:t>
            </a:r>
            <a:r>
              <a:rPr lang="nl-NL" sz="2000" dirty="0" err="1"/>
              <a:t>chronic</a:t>
            </a:r>
            <a:r>
              <a:rPr lang="nl-NL" sz="2000" dirty="0"/>
              <a:t> </a:t>
            </a:r>
            <a:r>
              <a:rPr lang="nl-NL" sz="2000" dirty="0" err="1"/>
              <a:t>lung</a:t>
            </a:r>
            <a:r>
              <a:rPr lang="nl-NL" sz="2000" dirty="0"/>
              <a:t> </a:t>
            </a:r>
            <a:r>
              <a:rPr lang="nl-NL" sz="2000" dirty="0" err="1"/>
              <a:t>disease</a:t>
            </a:r>
            <a:endParaRPr lang="nl-NL" sz="2000" dirty="0"/>
          </a:p>
          <a:p>
            <a:pPr>
              <a:buClr>
                <a:schemeClr val="accent5"/>
              </a:buClr>
            </a:pPr>
            <a:r>
              <a:rPr lang="nl-NL" sz="2000" dirty="0"/>
              <a:t>      </a:t>
            </a:r>
            <a:r>
              <a:rPr lang="nl-NL" sz="2000" i="1" dirty="0"/>
              <a:t>- Leibniz </a:t>
            </a:r>
            <a:r>
              <a:rPr lang="nl-NL" sz="2000" i="1" dirty="0" err="1"/>
              <a:t>Lung</a:t>
            </a:r>
            <a:r>
              <a:rPr lang="nl-NL" sz="2000" i="1" dirty="0"/>
              <a:t> Center Borstel, Germany</a:t>
            </a:r>
          </a:p>
          <a:p>
            <a:pPr marL="342900" indent="-342900">
              <a:buClr>
                <a:schemeClr val="accent5"/>
              </a:buClr>
              <a:buFont typeface="Arial" pitchFamily="34" charset="0"/>
              <a:buChar char="•"/>
            </a:pPr>
            <a:endParaRPr lang="nl-NL" sz="2000" dirty="0"/>
          </a:p>
          <a:p>
            <a:pPr marL="342900" indent="-342900">
              <a:buClr>
                <a:schemeClr val="accent5"/>
              </a:buClr>
              <a:buFont typeface="Arial" pitchFamily="34" charset="0"/>
              <a:buChar char="•"/>
            </a:pPr>
            <a:endParaRPr lang="nl-NL" sz="2000" dirty="0"/>
          </a:p>
          <a:p>
            <a:pPr marL="342900" indent="-342900">
              <a:buClr>
                <a:schemeClr val="accent5"/>
              </a:buClr>
              <a:buFont typeface="Arial" pitchFamily="34" charset="0"/>
              <a:buChar char="•"/>
            </a:pPr>
            <a:endParaRPr lang="nl-NL" sz="2000" dirty="0"/>
          </a:p>
        </p:txBody>
      </p:sp>
      <p:sp>
        <p:nvSpPr>
          <p:cNvPr id="16" name="Tekstvak 15"/>
          <p:cNvSpPr txBox="1"/>
          <p:nvPr/>
        </p:nvSpPr>
        <p:spPr>
          <a:xfrm>
            <a:off x="3851920" y="51470"/>
            <a:ext cx="4392488" cy="461665"/>
          </a:xfrm>
          <a:prstGeom prst="rect">
            <a:avLst/>
          </a:prstGeom>
          <a:noFill/>
        </p:spPr>
        <p:txBody>
          <a:bodyPr wrap="square" rtlCol="0">
            <a:spAutoFit/>
          </a:bodyPr>
          <a:lstStyle/>
          <a:p>
            <a:pPr algn="ctr"/>
            <a:r>
              <a:rPr lang="nl-NL" sz="2400" dirty="0"/>
              <a:t>My personal </a:t>
            </a:r>
            <a:r>
              <a:rPr lang="nl-NL" sz="2400" dirty="0" err="1"/>
              <a:t>journey</a:t>
            </a:r>
            <a:endParaRPr lang="en-GB" sz="2400" dirty="0"/>
          </a:p>
        </p:txBody>
      </p:sp>
      <p:pic>
        <p:nvPicPr>
          <p:cNvPr id="17" name="Picture 4" descr="Afbeeldingsresultaat voor ers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49276" y="29491"/>
            <a:ext cx="750540" cy="599038"/>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Rechte verbindingslijn 17"/>
          <p:cNvCxnSpPr/>
          <p:nvPr/>
        </p:nvCxnSpPr>
        <p:spPr>
          <a:xfrm>
            <a:off x="3786809" y="555526"/>
            <a:ext cx="5230008" cy="0"/>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5996" y="1010748"/>
            <a:ext cx="1306910" cy="428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4945" y="2066228"/>
            <a:ext cx="1040567" cy="86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209" t="15400" r="33856"/>
          <a:stretch/>
        </p:blipFill>
        <p:spPr bwMode="auto">
          <a:xfrm>
            <a:off x="6972693" y="1918958"/>
            <a:ext cx="1030986" cy="1372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157" r="17214"/>
          <a:stretch/>
        </p:blipFill>
        <p:spPr bwMode="auto">
          <a:xfrm>
            <a:off x="6438451" y="3734220"/>
            <a:ext cx="1823260" cy="1221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9871" y="4411539"/>
            <a:ext cx="2771525" cy="436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6764"/>
          <a:stretch/>
        </p:blipFill>
        <p:spPr bwMode="auto">
          <a:xfrm>
            <a:off x="4716015" y="796518"/>
            <a:ext cx="1502879" cy="938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89275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7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7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7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75241" y="646559"/>
            <a:ext cx="1361255" cy="1361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kstvak 5"/>
          <p:cNvSpPr txBox="1"/>
          <p:nvPr/>
        </p:nvSpPr>
        <p:spPr>
          <a:xfrm>
            <a:off x="35496" y="627534"/>
            <a:ext cx="6366317" cy="1015663"/>
          </a:xfrm>
          <a:prstGeom prst="rect">
            <a:avLst/>
          </a:prstGeom>
          <a:noFill/>
        </p:spPr>
        <p:txBody>
          <a:bodyPr wrap="square" rtlCol="0">
            <a:spAutoFit/>
          </a:bodyPr>
          <a:lstStyle/>
          <a:p>
            <a:pPr marL="342900" indent="-342900">
              <a:buClr>
                <a:schemeClr val="accent5"/>
              </a:buClr>
              <a:buFont typeface="Arial" pitchFamily="34" charset="0"/>
              <a:buChar char="•"/>
            </a:pPr>
            <a:r>
              <a:rPr lang="nl-NL" sz="2000" dirty="0" err="1"/>
              <a:t>Early</a:t>
            </a:r>
            <a:r>
              <a:rPr lang="nl-NL" sz="2000" dirty="0"/>
              <a:t> </a:t>
            </a:r>
            <a:r>
              <a:rPr lang="nl-NL" sz="2000" dirty="0" err="1"/>
              <a:t>Career</a:t>
            </a:r>
            <a:r>
              <a:rPr lang="nl-NL" sz="2000" dirty="0"/>
              <a:t> </a:t>
            </a:r>
            <a:r>
              <a:rPr lang="nl-NL" sz="2000" dirty="0" err="1"/>
              <a:t>Representative</a:t>
            </a:r>
            <a:r>
              <a:rPr lang="nl-NL" sz="2000" dirty="0"/>
              <a:t> of Assembly 3 (2016-2019)</a:t>
            </a:r>
          </a:p>
          <a:p>
            <a:pPr marL="342900" indent="-342900">
              <a:buClr>
                <a:schemeClr val="accent5"/>
              </a:buClr>
              <a:buFont typeface="Arial" pitchFamily="34" charset="0"/>
              <a:buChar char="•"/>
            </a:pPr>
            <a:endParaRPr lang="nl-NL" sz="2000" dirty="0"/>
          </a:p>
          <a:p>
            <a:pPr marL="342900" indent="-342900">
              <a:buClr>
                <a:schemeClr val="accent5"/>
              </a:buClr>
              <a:buFont typeface="Arial" pitchFamily="34" charset="0"/>
              <a:buChar char="•"/>
            </a:pPr>
            <a:endParaRPr lang="nl-NL" sz="2000" dirty="0"/>
          </a:p>
        </p:txBody>
      </p:sp>
      <p:pic>
        <p:nvPicPr>
          <p:cNvPr id="5121"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r="71311" b="13109"/>
          <a:stretch/>
        </p:blipFill>
        <p:spPr bwMode="auto">
          <a:xfrm>
            <a:off x="467546" y="1503592"/>
            <a:ext cx="3572376" cy="2508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hthoek 7"/>
          <p:cNvSpPr/>
          <p:nvPr/>
        </p:nvSpPr>
        <p:spPr>
          <a:xfrm>
            <a:off x="395536" y="2421694"/>
            <a:ext cx="3456384"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kstvak 15"/>
          <p:cNvSpPr txBox="1"/>
          <p:nvPr/>
        </p:nvSpPr>
        <p:spPr>
          <a:xfrm>
            <a:off x="3851920" y="51470"/>
            <a:ext cx="4392488" cy="461665"/>
          </a:xfrm>
          <a:prstGeom prst="rect">
            <a:avLst/>
          </a:prstGeom>
          <a:noFill/>
        </p:spPr>
        <p:txBody>
          <a:bodyPr wrap="square" rtlCol="0">
            <a:spAutoFit/>
          </a:bodyPr>
          <a:lstStyle/>
          <a:p>
            <a:pPr algn="ctr"/>
            <a:r>
              <a:rPr lang="nl-NL" sz="2400" dirty="0"/>
              <a:t>My personal ERS </a:t>
            </a:r>
            <a:r>
              <a:rPr lang="nl-NL" sz="2400" dirty="0" err="1"/>
              <a:t>journey</a:t>
            </a:r>
            <a:endParaRPr lang="en-GB" sz="2400" dirty="0"/>
          </a:p>
        </p:txBody>
      </p:sp>
      <p:pic>
        <p:nvPicPr>
          <p:cNvPr id="17" name="Picture 4" descr="Afbeeldingsresultaat voor ers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49276" y="29491"/>
            <a:ext cx="750540" cy="599038"/>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Rechte verbindingslijn 17"/>
          <p:cNvCxnSpPr/>
          <p:nvPr/>
        </p:nvCxnSpPr>
        <p:spPr>
          <a:xfrm>
            <a:off x="3786809" y="555526"/>
            <a:ext cx="5230008" cy="0"/>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772" t="24020" r="14438" b="12015"/>
          <a:stretch/>
        </p:blipFill>
        <p:spPr bwMode="auto">
          <a:xfrm rot="20910759">
            <a:off x="4418767" y="1192915"/>
            <a:ext cx="2744653" cy="1629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Bildergebnis für @EarlyCareerER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0048" b="1"/>
          <a:stretch/>
        </p:blipFill>
        <p:spPr bwMode="auto">
          <a:xfrm rot="279225">
            <a:off x="4354275" y="2884525"/>
            <a:ext cx="4237412" cy="1905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4937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60305" b="14550"/>
          <a:stretch/>
        </p:blipFill>
        <p:spPr bwMode="auto">
          <a:xfrm>
            <a:off x="4283968" y="2165152"/>
            <a:ext cx="1911880" cy="2008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kstvak 3"/>
          <p:cNvSpPr txBox="1"/>
          <p:nvPr/>
        </p:nvSpPr>
        <p:spPr>
          <a:xfrm>
            <a:off x="3851920" y="51470"/>
            <a:ext cx="4392488" cy="461665"/>
          </a:xfrm>
          <a:prstGeom prst="rect">
            <a:avLst/>
          </a:prstGeom>
          <a:noFill/>
        </p:spPr>
        <p:txBody>
          <a:bodyPr wrap="square" rtlCol="0">
            <a:spAutoFit/>
          </a:bodyPr>
          <a:lstStyle/>
          <a:p>
            <a:pPr algn="ctr"/>
            <a:r>
              <a:rPr lang="nl-NL" sz="2400" dirty="0"/>
              <a:t>My personal ERS </a:t>
            </a:r>
            <a:r>
              <a:rPr lang="nl-NL" sz="2400" dirty="0" err="1"/>
              <a:t>journey</a:t>
            </a:r>
            <a:endParaRPr lang="en-GB" sz="2400" dirty="0"/>
          </a:p>
        </p:txBody>
      </p:sp>
      <p:sp>
        <p:nvSpPr>
          <p:cNvPr id="5" name="Tekstvak 4"/>
          <p:cNvSpPr txBox="1"/>
          <p:nvPr/>
        </p:nvSpPr>
        <p:spPr>
          <a:xfrm>
            <a:off x="107504" y="681540"/>
            <a:ext cx="6696744" cy="461665"/>
          </a:xfrm>
          <a:prstGeom prst="rect">
            <a:avLst/>
          </a:prstGeom>
          <a:noFill/>
        </p:spPr>
        <p:txBody>
          <a:bodyPr wrap="square" rtlCol="0">
            <a:spAutoFit/>
          </a:bodyPr>
          <a:lstStyle/>
          <a:p>
            <a:pPr marL="285750" indent="-285750">
              <a:buFont typeface="Arial" pitchFamily="34" charset="0"/>
              <a:buChar char="•"/>
            </a:pPr>
            <a:endParaRPr lang="en-GB" sz="2400" dirty="0"/>
          </a:p>
        </p:txBody>
      </p:sp>
      <p:sp>
        <p:nvSpPr>
          <p:cNvPr id="6" name="Tekstvak 5"/>
          <p:cNvSpPr txBox="1"/>
          <p:nvPr/>
        </p:nvSpPr>
        <p:spPr>
          <a:xfrm>
            <a:off x="251520" y="555526"/>
            <a:ext cx="8848890" cy="1785104"/>
          </a:xfrm>
          <a:prstGeom prst="rect">
            <a:avLst/>
          </a:prstGeom>
          <a:noFill/>
        </p:spPr>
        <p:txBody>
          <a:bodyPr wrap="square" rtlCol="0">
            <a:spAutoFit/>
          </a:bodyPr>
          <a:lstStyle/>
          <a:p>
            <a:pPr marL="342900" indent="-342900">
              <a:buClr>
                <a:schemeClr val="accent5"/>
              </a:buClr>
              <a:buFont typeface="Arial" pitchFamily="34" charset="0"/>
              <a:buChar char="•"/>
            </a:pPr>
            <a:r>
              <a:rPr lang="nl-NL" sz="2000" dirty="0" err="1"/>
              <a:t>Early</a:t>
            </a:r>
            <a:r>
              <a:rPr lang="nl-NL" sz="2000" dirty="0"/>
              <a:t> </a:t>
            </a:r>
            <a:r>
              <a:rPr lang="nl-NL" sz="2000" dirty="0" err="1"/>
              <a:t>Career</a:t>
            </a:r>
            <a:r>
              <a:rPr lang="nl-NL" sz="2000" dirty="0"/>
              <a:t> Member (ECM) </a:t>
            </a:r>
            <a:r>
              <a:rPr lang="nl-NL" sz="2000" dirty="0" err="1"/>
              <a:t>Representative</a:t>
            </a:r>
            <a:r>
              <a:rPr lang="nl-NL" sz="2000" dirty="0"/>
              <a:t> of Assembly 3 (2016-2019)</a:t>
            </a:r>
          </a:p>
          <a:p>
            <a:pPr>
              <a:spcBef>
                <a:spcPts val="1200"/>
              </a:spcBef>
              <a:buClr>
                <a:schemeClr val="accent5"/>
              </a:buClr>
            </a:pPr>
            <a:r>
              <a:rPr lang="nl-NL" sz="2000" dirty="0"/>
              <a:t>       =&gt; ECM </a:t>
            </a:r>
            <a:r>
              <a:rPr lang="nl-NL" sz="2000" dirty="0" err="1"/>
              <a:t>representative</a:t>
            </a:r>
            <a:r>
              <a:rPr lang="nl-NL" sz="2000" dirty="0"/>
              <a:t> in the </a:t>
            </a:r>
            <a:r>
              <a:rPr lang="nl-NL" sz="2000" b="1" dirty="0"/>
              <a:t>ERS </a:t>
            </a:r>
            <a:r>
              <a:rPr lang="nl-NL" sz="2000" b="1" dirty="0" err="1"/>
              <a:t>Science</a:t>
            </a:r>
            <a:r>
              <a:rPr lang="nl-NL" sz="2000" b="1" dirty="0"/>
              <a:t> Council </a:t>
            </a:r>
            <a:r>
              <a:rPr lang="nl-NL" sz="2000" dirty="0"/>
              <a:t>(2018-2019):</a:t>
            </a:r>
          </a:p>
          <a:p>
            <a:pPr marL="342900" indent="-342900">
              <a:buClr>
                <a:schemeClr val="accent5"/>
              </a:buClr>
              <a:buFont typeface="Arial" pitchFamily="34" charset="0"/>
              <a:buChar char="•"/>
            </a:pPr>
            <a:endParaRPr lang="nl-NL" sz="2000" dirty="0"/>
          </a:p>
          <a:p>
            <a:pPr>
              <a:buClr>
                <a:schemeClr val="accent5"/>
              </a:buClr>
            </a:pPr>
            <a:r>
              <a:rPr lang="nl-NL" sz="2000" dirty="0"/>
              <a:t> 	</a:t>
            </a:r>
          </a:p>
          <a:p>
            <a:pPr marL="342900" indent="-342900">
              <a:buClr>
                <a:schemeClr val="accent5"/>
              </a:buClr>
              <a:buFont typeface="Arial" pitchFamily="34" charset="0"/>
              <a:buChar char="•"/>
            </a:pPr>
            <a:endParaRPr lang="en-GB" sz="2000" dirty="0"/>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423" r="69564"/>
          <a:stretch/>
        </p:blipFill>
        <p:spPr bwMode="auto">
          <a:xfrm>
            <a:off x="467545" y="1347614"/>
            <a:ext cx="1296143" cy="3335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8412" t="6423"/>
          <a:stretch/>
        </p:blipFill>
        <p:spPr bwMode="auto">
          <a:xfrm>
            <a:off x="1979712" y="1347614"/>
            <a:ext cx="1368152" cy="3335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IJL-RECHTS 2"/>
          <p:cNvSpPr/>
          <p:nvPr/>
        </p:nvSpPr>
        <p:spPr>
          <a:xfrm rot="10800000">
            <a:off x="3131840" y="3939902"/>
            <a:ext cx="1152128" cy="432048"/>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kstvak 6"/>
          <p:cNvSpPr txBox="1"/>
          <p:nvPr/>
        </p:nvSpPr>
        <p:spPr>
          <a:xfrm>
            <a:off x="107505" y="4639259"/>
            <a:ext cx="3804549" cy="369332"/>
          </a:xfrm>
          <a:prstGeom prst="rect">
            <a:avLst/>
          </a:prstGeom>
          <a:noFill/>
        </p:spPr>
        <p:txBody>
          <a:bodyPr wrap="square" rtlCol="0">
            <a:spAutoFit/>
          </a:bodyPr>
          <a:lstStyle/>
          <a:p>
            <a:r>
              <a:rPr lang="nl-NL" i="1" dirty="0"/>
              <a:t>+ 12 male </a:t>
            </a:r>
            <a:r>
              <a:rPr lang="nl-NL" i="1" dirty="0" err="1"/>
              <a:t>vs</a:t>
            </a:r>
            <a:r>
              <a:rPr lang="nl-NL" i="1" dirty="0"/>
              <a:t> 2 </a:t>
            </a:r>
            <a:r>
              <a:rPr lang="nl-NL" i="1" dirty="0" err="1"/>
              <a:t>female</a:t>
            </a:r>
            <a:r>
              <a:rPr lang="nl-NL" i="1" dirty="0"/>
              <a:t>  Assembly </a:t>
            </a:r>
            <a:r>
              <a:rPr lang="nl-NL" i="1" dirty="0" err="1"/>
              <a:t>heads</a:t>
            </a:r>
            <a:endParaRPr lang="en-GB" i="1" dirty="0"/>
          </a:p>
        </p:txBody>
      </p:sp>
      <p:pic>
        <p:nvPicPr>
          <p:cNvPr id="1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9707" t="-1" b="14802"/>
          <a:stretch/>
        </p:blipFill>
        <p:spPr bwMode="auto">
          <a:xfrm>
            <a:off x="6195848" y="2151527"/>
            <a:ext cx="2903968" cy="2002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5949" r="3176" b="801"/>
          <a:stretch/>
        </p:blipFill>
        <p:spPr bwMode="auto">
          <a:xfrm>
            <a:off x="4436368" y="4137924"/>
            <a:ext cx="4663448" cy="311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descr="Afbeeldingsresultaat voor ers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9276" y="29491"/>
            <a:ext cx="750540" cy="599038"/>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Rechte verbindingslijn 16"/>
          <p:cNvCxnSpPr/>
          <p:nvPr/>
        </p:nvCxnSpPr>
        <p:spPr>
          <a:xfrm>
            <a:off x="3786809" y="555526"/>
            <a:ext cx="5230008" cy="0"/>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57546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107504" y="681540"/>
            <a:ext cx="6696744" cy="461665"/>
          </a:xfrm>
          <a:prstGeom prst="rect">
            <a:avLst/>
          </a:prstGeom>
          <a:noFill/>
        </p:spPr>
        <p:txBody>
          <a:bodyPr wrap="square" rtlCol="0">
            <a:spAutoFit/>
          </a:bodyPr>
          <a:lstStyle/>
          <a:p>
            <a:pPr marL="285750" indent="-285750">
              <a:buFont typeface="Arial" pitchFamily="34" charset="0"/>
              <a:buChar char="•"/>
            </a:pPr>
            <a:endParaRPr lang="en-GB" sz="2400" dirty="0"/>
          </a:p>
        </p:txBody>
      </p:sp>
      <p:sp>
        <p:nvSpPr>
          <p:cNvPr id="6" name="Tekstvak 5"/>
          <p:cNvSpPr txBox="1"/>
          <p:nvPr/>
        </p:nvSpPr>
        <p:spPr>
          <a:xfrm>
            <a:off x="251520" y="681540"/>
            <a:ext cx="7920880" cy="1015663"/>
          </a:xfrm>
          <a:prstGeom prst="rect">
            <a:avLst/>
          </a:prstGeom>
          <a:noFill/>
        </p:spPr>
        <p:txBody>
          <a:bodyPr wrap="square" rtlCol="0">
            <a:spAutoFit/>
          </a:bodyPr>
          <a:lstStyle/>
          <a:p>
            <a:pPr marL="342900" indent="-342900">
              <a:buClr>
                <a:schemeClr val="accent5"/>
              </a:buClr>
              <a:buFont typeface="Arial" pitchFamily="34" charset="0"/>
              <a:buChar char="•"/>
            </a:pPr>
            <a:r>
              <a:rPr lang="nl-NL" sz="2000" dirty="0" err="1"/>
              <a:t>Secretary</a:t>
            </a:r>
            <a:r>
              <a:rPr lang="nl-NL" sz="2000" dirty="0"/>
              <a:t> of Group 3.2. (Assembly 3) (2019-2022)</a:t>
            </a:r>
          </a:p>
          <a:p>
            <a:pPr marL="342900" indent="-342900">
              <a:buClr>
                <a:schemeClr val="accent5"/>
              </a:buClr>
              <a:buFont typeface="Arial" pitchFamily="34" charset="0"/>
              <a:buChar char="•"/>
            </a:pPr>
            <a:endParaRPr lang="nl-NL" sz="2000" dirty="0"/>
          </a:p>
          <a:p>
            <a:pPr marL="342900" indent="-342900">
              <a:buClr>
                <a:schemeClr val="accent5"/>
              </a:buClr>
              <a:buFont typeface="Arial" pitchFamily="34" charset="0"/>
              <a:buChar char="•"/>
            </a:pPr>
            <a:endParaRPr lang="en-GB" sz="2000" dirty="0"/>
          </a:p>
        </p:txBody>
      </p:sp>
      <p:pic>
        <p:nvPicPr>
          <p:cNvPr id="5121"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r="71311" b="13109"/>
          <a:stretch/>
        </p:blipFill>
        <p:spPr bwMode="auto">
          <a:xfrm>
            <a:off x="611561" y="1431584"/>
            <a:ext cx="3976401" cy="2508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hthoek 7"/>
          <p:cNvSpPr/>
          <p:nvPr/>
        </p:nvSpPr>
        <p:spPr>
          <a:xfrm>
            <a:off x="539552" y="3303792"/>
            <a:ext cx="3456384"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9" name="Tabel 8"/>
          <p:cNvGraphicFramePr>
            <a:graphicFrameLocks noGrp="1"/>
          </p:cNvGraphicFramePr>
          <p:nvPr>
            <p:extLst>
              <p:ext uri="{D42A27DB-BD31-4B8C-83A1-F6EECF244321}">
                <p14:modId xmlns:p14="http://schemas.microsoft.com/office/powerpoint/2010/main" val="3958451026"/>
              </p:ext>
            </p:extLst>
          </p:nvPr>
        </p:nvGraphicFramePr>
        <p:xfrm>
          <a:off x="4796004" y="1401243"/>
          <a:ext cx="3672408" cy="2087270"/>
        </p:xfrm>
        <a:graphic>
          <a:graphicData uri="http://schemas.openxmlformats.org/drawingml/2006/table">
            <a:tbl>
              <a:tblPr firstRow="1" firstCol="1" bandRow="1">
                <a:tableStyleId>{6E25E649-3F16-4E02-A733-19D2CDBF48F0}</a:tableStyleId>
              </a:tblPr>
              <a:tblGrid>
                <a:gridCol w="2315213">
                  <a:extLst>
                    <a:ext uri="{9D8B030D-6E8A-4147-A177-3AD203B41FA5}">
                      <a16:colId xmlns:a16="http://schemas.microsoft.com/office/drawing/2014/main" xmlns="" val="20000"/>
                    </a:ext>
                  </a:extLst>
                </a:gridCol>
                <a:gridCol w="718514">
                  <a:extLst>
                    <a:ext uri="{9D8B030D-6E8A-4147-A177-3AD203B41FA5}">
                      <a16:colId xmlns:a16="http://schemas.microsoft.com/office/drawing/2014/main" xmlns="" val="20001"/>
                    </a:ext>
                  </a:extLst>
                </a:gridCol>
                <a:gridCol w="638681">
                  <a:extLst>
                    <a:ext uri="{9D8B030D-6E8A-4147-A177-3AD203B41FA5}">
                      <a16:colId xmlns:a16="http://schemas.microsoft.com/office/drawing/2014/main" xmlns="" val="20002"/>
                    </a:ext>
                  </a:extLst>
                </a:gridCol>
              </a:tblGrid>
              <a:tr h="213786">
                <a:tc>
                  <a:txBody>
                    <a:bodyPr/>
                    <a:lstStyle/>
                    <a:p>
                      <a:pPr>
                        <a:lnSpc>
                          <a:spcPct val="107000"/>
                        </a:lnSpc>
                        <a:spcAft>
                          <a:spcPts val="800"/>
                        </a:spcAft>
                      </a:pPr>
                      <a:r>
                        <a:rPr lang="fr-CH" sz="1600" dirty="0" err="1">
                          <a:solidFill>
                            <a:schemeClr val="tx1"/>
                          </a:solidFill>
                          <a:effectLst/>
                        </a:rPr>
                        <a:t>Assembly</a:t>
                      </a:r>
                      <a:r>
                        <a:rPr lang="fr-CH" sz="1600" dirty="0">
                          <a:solidFill>
                            <a:schemeClr val="tx1"/>
                          </a:solidFill>
                          <a:effectLst/>
                        </a:rPr>
                        <a:t> 3 </a:t>
                      </a:r>
                      <a:r>
                        <a:rPr lang="fr-CH" sz="1600" dirty="0" err="1">
                          <a:solidFill>
                            <a:schemeClr val="tx1"/>
                          </a:solidFill>
                          <a:effectLst/>
                        </a:rPr>
                        <a:t>from</a:t>
                      </a:r>
                      <a:r>
                        <a:rPr lang="fr-CH" sz="1600" dirty="0">
                          <a:solidFill>
                            <a:schemeClr val="tx1"/>
                          </a:solidFill>
                          <a:effectLst/>
                        </a:rPr>
                        <a:t> 2019</a:t>
                      </a:r>
                      <a:endParaRPr lang="en-GB" sz="1600" dirty="0">
                        <a:solidFill>
                          <a:schemeClr val="tx1"/>
                        </a:solidFill>
                        <a:effectLst/>
                        <a:latin typeface="Calibri"/>
                        <a:ea typeface="Calibri"/>
                        <a:cs typeface="Times New Roman"/>
                      </a:endParaRPr>
                    </a:p>
                  </a:txBody>
                  <a:tcPr marL="44450" marR="44450" marT="0" marB="0" anchor="b">
                    <a:lnL>
                      <a:noFill/>
                    </a:lnL>
                    <a:lnR>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7000"/>
                        </a:lnSpc>
                        <a:spcAft>
                          <a:spcPts val="800"/>
                        </a:spcAft>
                      </a:pPr>
                      <a:r>
                        <a:rPr lang="fr-CH" sz="1600" dirty="0">
                          <a:solidFill>
                            <a:schemeClr val="tx1"/>
                          </a:solidFill>
                          <a:effectLst/>
                        </a:rPr>
                        <a:t>f</a:t>
                      </a:r>
                      <a:endParaRPr lang="en-GB" sz="1600" dirty="0">
                        <a:solidFill>
                          <a:schemeClr val="tx1"/>
                        </a:solidFill>
                        <a:effectLst/>
                        <a:latin typeface="Calibri"/>
                        <a:ea typeface="Calibri"/>
                        <a:cs typeface="Times New Roman"/>
                      </a:endParaRPr>
                    </a:p>
                  </a:txBody>
                  <a:tcPr marL="44450" marR="44450" marT="0" marB="0" anchor="b">
                    <a:lnL>
                      <a:noFill/>
                    </a:lnL>
                    <a:lnR>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7000"/>
                        </a:lnSpc>
                        <a:spcAft>
                          <a:spcPts val="800"/>
                        </a:spcAft>
                      </a:pPr>
                      <a:r>
                        <a:rPr lang="fr-CH" sz="1600" dirty="0">
                          <a:solidFill>
                            <a:schemeClr val="tx1"/>
                          </a:solidFill>
                          <a:effectLst/>
                        </a:rPr>
                        <a:t>m</a:t>
                      </a:r>
                      <a:endParaRPr lang="en-GB" sz="1600" dirty="0">
                        <a:solidFill>
                          <a:schemeClr val="tx1"/>
                        </a:solidFill>
                        <a:effectLst/>
                        <a:latin typeface="Calibri"/>
                        <a:ea typeface="Calibri"/>
                        <a:cs typeface="Times New Roman"/>
                      </a:endParaRPr>
                    </a:p>
                  </a:txBody>
                  <a:tcPr marL="44450" marR="44450" marT="0" marB="0" anchor="b">
                    <a:lnL>
                      <a:noFill/>
                    </a:lnL>
                    <a:lnR>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0"/>
                  </a:ext>
                </a:extLst>
              </a:tr>
              <a:tr h="213786">
                <a:tc>
                  <a:txBody>
                    <a:bodyPr/>
                    <a:lstStyle/>
                    <a:p>
                      <a:pPr>
                        <a:lnSpc>
                          <a:spcPct val="107000"/>
                        </a:lnSpc>
                        <a:spcAft>
                          <a:spcPts val="800"/>
                        </a:spcAft>
                      </a:pPr>
                      <a:r>
                        <a:rPr lang="fr-CH" sz="1600" dirty="0">
                          <a:solidFill>
                            <a:schemeClr val="tx1"/>
                          </a:solidFill>
                          <a:effectLst/>
                        </a:rPr>
                        <a:t>Head</a:t>
                      </a:r>
                      <a:endParaRPr lang="en-GB" sz="1600" dirty="0">
                        <a:solidFill>
                          <a:schemeClr val="tx1"/>
                        </a:solidFill>
                        <a:effectLst/>
                        <a:latin typeface="Calibri"/>
                        <a:ea typeface="Calibri"/>
                        <a:cs typeface="Times New Roman"/>
                      </a:endParaRPr>
                    </a:p>
                  </a:txBody>
                  <a:tcPr marL="44450" marR="44450" marT="0" marB="0" anchor="b">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a:lnSpc>
                          <a:spcPct val="107000"/>
                        </a:lnSpc>
                        <a:spcAft>
                          <a:spcPts val="800"/>
                        </a:spcAft>
                      </a:pPr>
                      <a:r>
                        <a:rPr lang="nl-NL" sz="1600" dirty="0">
                          <a:solidFill>
                            <a:schemeClr val="tx1"/>
                          </a:solidFill>
                          <a:effectLst/>
                        </a:rPr>
                        <a:t>1</a:t>
                      </a:r>
                      <a:endParaRPr lang="en-GB" sz="1600" dirty="0">
                        <a:solidFill>
                          <a:schemeClr val="tx1"/>
                        </a:solidFill>
                        <a:effectLst/>
                        <a:latin typeface="Calibri"/>
                        <a:ea typeface="Calibri"/>
                        <a:cs typeface="Times New Roman"/>
                      </a:endParaRPr>
                    </a:p>
                  </a:txBody>
                  <a:tcPr marL="44450" marR="44450" marT="0" marB="0" anchor="b">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a:lnSpc>
                          <a:spcPct val="107000"/>
                        </a:lnSpc>
                        <a:spcAft>
                          <a:spcPts val="800"/>
                        </a:spcAft>
                      </a:pPr>
                      <a:r>
                        <a:rPr lang="nl-NL" sz="1600" dirty="0">
                          <a:solidFill>
                            <a:schemeClr val="tx1"/>
                          </a:solidFill>
                          <a:effectLst/>
                        </a:rPr>
                        <a:t>0</a:t>
                      </a:r>
                      <a:endParaRPr lang="en-GB" sz="1600" dirty="0">
                        <a:solidFill>
                          <a:schemeClr val="tx1"/>
                        </a:solidFill>
                        <a:effectLst/>
                        <a:latin typeface="Calibri"/>
                        <a:ea typeface="Calibri"/>
                        <a:cs typeface="Times New Roman"/>
                      </a:endParaRPr>
                    </a:p>
                  </a:txBody>
                  <a:tcPr marL="44450" marR="44450" marT="0" marB="0" anchor="b">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213786">
                <a:tc>
                  <a:txBody>
                    <a:bodyPr/>
                    <a:lstStyle/>
                    <a:p>
                      <a:pPr>
                        <a:lnSpc>
                          <a:spcPct val="107000"/>
                        </a:lnSpc>
                        <a:spcAft>
                          <a:spcPts val="800"/>
                        </a:spcAft>
                      </a:pPr>
                      <a:r>
                        <a:rPr lang="fr-CH" sz="1600" dirty="0" err="1">
                          <a:solidFill>
                            <a:schemeClr val="tx1"/>
                          </a:solidFill>
                          <a:effectLst/>
                        </a:rPr>
                        <a:t>Secretary</a:t>
                      </a:r>
                      <a:endParaRPr lang="en-GB" sz="1600" dirty="0">
                        <a:solidFill>
                          <a:schemeClr val="tx1"/>
                        </a:solidFill>
                        <a:effectLst/>
                        <a:latin typeface="Calibri"/>
                        <a:ea typeface="Calibri"/>
                        <a:cs typeface="Times New Roman"/>
                      </a:endParaRPr>
                    </a:p>
                  </a:txBody>
                  <a:tcPr marL="44450" marR="44450" marT="0" marB="0" anchor="b">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07000"/>
                        </a:lnSpc>
                        <a:spcAft>
                          <a:spcPts val="800"/>
                        </a:spcAft>
                      </a:pPr>
                      <a:r>
                        <a:rPr lang="fr-CH" sz="1600" dirty="0">
                          <a:solidFill>
                            <a:schemeClr val="tx1"/>
                          </a:solidFill>
                          <a:effectLst/>
                        </a:rPr>
                        <a:t>1</a:t>
                      </a:r>
                      <a:endParaRPr lang="en-GB" sz="1600" dirty="0">
                        <a:solidFill>
                          <a:schemeClr val="tx1"/>
                        </a:solidFill>
                        <a:effectLst/>
                        <a:latin typeface="Calibri"/>
                        <a:ea typeface="Calibri"/>
                        <a:cs typeface="Times New Roman"/>
                      </a:endParaRPr>
                    </a:p>
                  </a:txBody>
                  <a:tcPr marL="44450" marR="44450" marT="0" marB="0" anchor="b">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07000"/>
                        </a:lnSpc>
                        <a:spcAft>
                          <a:spcPts val="800"/>
                        </a:spcAft>
                      </a:pPr>
                      <a:r>
                        <a:rPr lang="fr-CH" sz="1600" dirty="0">
                          <a:solidFill>
                            <a:schemeClr val="tx1"/>
                          </a:solidFill>
                          <a:effectLst/>
                        </a:rPr>
                        <a:t>0</a:t>
                      </a:r>
                      <a:endParaRPr lang="en-GB" sz="1600" dirty="0">
                        <a:solidFill>
                          <a:schemeClr val="tx1"/>
                        </a:solidFill>
                        <a:effectLst/>
                        <a:latin typeface="Calibri"/>
                        <a:ea typeface="Calibri"/>
                        <a:cs typeface="Times New Roman"/>
                      </a:endParaRPr>
                    </a:p>
                  </a:txBody>
                  <a:tcPr marL="44450" marR="44450" marT="0"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213786">
                <a:tc>
                  <a:txBody>
                    <a:bodyPr/>
                    <a:lstStyle/>
                    <a:p>
                      <a:pPr>
                        <a:lnSpc>
                          <a:spcPct val="107000"/>
                        </a:lnSpc>
                        <a:spcAft>
                          <a:spcPts val="800"/>
                        </a:spcAft>
                      </a:pPr>
                      <a:r>
                        <a:rPr lang="fr-CH" sz="1600" dirty="0">
                          <a:solidFill>
                            <a:schemeClr val="tx1"/>
                          </a:solidFill>
                          <a:effectLst/>
                        </a:rPr>
                        <a:t>Under-40 </a:t>
                      </a:r>
                      <a:r>
                        <a:rPr lang="fr-CH" sz="1600" dirty="0" err="1">
                          <a:solidFill>
                            <a:schemeClr val="tx1"/>
                          </a:solidFill>
                          <a:effectLst/>
                        </a:rPr>
                        <a:t>representative</a:t>
                      </a:r>
                      <a:endParaRPr lang="en-GB" sz="1600" dirty="0">
                        <a:solidFill>
                          <a:schemeClr val="tx1"/>
                        </a:solidFill>
                        <a:effectLst/>
                        <a:latin typeface="Calibri"/>
                        <a:ea typeface="Calibri"/>
                        <a:cs typeface="Times New Roman"/>
                      </a:endParaRPr>
                    </a:p>
                  </a:txBody>
                  <a:tcPr marL="44450" marR="44450" marT="0" marB="0" anchor="b">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07000"/>
                        </a:lnSpc>
                        <a:spcAft>
                          <a:spcPts val="800"/>
                        </a:spcAft>
                      </a:pPr>
                      <a:r>
                        <a:rPr lang="fr-CH" sz="1600" dirty="0">
                          <a:solidFill>
                            <a:schemeClr val="tx1"/>
                          </a:solidFill>
                          <a:effectLst/>
                        </a:rPr>
                        <a:t>1</a:t>
                      </a:r>
                      <a:endParaRPr lang="en-GB" sz="1600" dirty="0">
                        <a:solidFill>
                          <a:schemeClr val="tx1"/>
                        </a:solidFill>
                        <a:effectLst/>
                        <a:latin typeface="Calibri"/>
                        <a:ea typeface="Calibri"/>
                        <a:cs typeface="Times New Roman"/>
                      </a:endParaRPr>
                    </a:p>
                  </a:txBody>
                  <a:tcPr marL="44450" marR="44450" marT="0" marB="0" anchor="b">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07000"/>
                        </a:lnSpc>
                        <a:spcAft>
                          <a:spcPts val="800"/>
                        </a:spcAft>
                      </a:pPr>
                      <a:r>
                        <a:rPr lang="fr-CH" sz="1600" dirty="0">
                          <a:solidFill>
                            <a:schemeClr val="tx1"/>
                          </a:solidFill>
                          <a:effectLst/>
                        </a:rPr>
                        <a:t>0</a:t>
                      </a:r>
                      <a:endParaRPr lang="en-GB" sz="1600" dirty="0">
                        <a:solidFill>
                          <a:schemeClr val="tx1"/>
                        </a:solidFill>
                        <a:effectLst/>
                        <a:latin typeface="Calibri"/>
                        <a:ea typeface="Calibri"/>
                        <a:cs typeface="Times New Roman"/>
                      </a:endParaRPr>
                    </a:p>
                  </a:txBody>
                  <a:tcPr marL="44450" marR="44450" marT="0"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213786">
                <a:tc>
                  <a:txBody>
                    <a:bodyPr/>
                    <a:lstStyle/>
                    <a:p>
                      <a:pPr>
                        <a:lnSpc>
                          <a:spcPct val="107000"/>
                        </a:lnSpc>
                      </a:pPr>
                      <a:endParaRPr lang="en-GB" sz="1600" dirty="0">
                        <a:solidFill>
                          <a:schemeClr val="tx1"/>
                        </a:solidFill>
                        <a:effectLst/>
                        <a:latin typeface="Calibri"/>
                      </a:endParaRPr>
                    </a:p>
                  </a:txBody>
                  <a:tcPr marL="44450" marR="44450" marT="0" marB="0" anchor="b">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07000"/>
                        </a:lnSpc>
                      </a:pPr>
                      <a:endParaRPr lang="en-GB" sz="1600" dirty="0">
                        <a:solidFill>
                          <a:schemeClr val="tx1"/>
                        </a:solidFill>
                        <a:effectLst/>
                        <a:latin typeface="Calibri"/>
                      </a:endParaRPr>
                    </a:p>
                  </a:txBody>
                  <a:tcPr marL="44450" marR="44450" marT="0" marB="0" anchor="b">
                    <a:lnL>
                      <a:noFill/>
                    </a:lnL>
                    <a:lnR>
                      <a:noFill/>
                    </a:lnR>
                    <a:lnT>
                      <a:noFill/>
                    </a:lnT>
                    <a:lnB>
                      <a:noFill/>
                    </a:lnB>
                    <a:lnTlToBr w="12700" cmpd="sng">
                      <a:noFill/>
                      <a:prstDash val="solid"/>
                    </a:lnTlToBr>
                    <a:lnBlToTr w="12700" cmpd="sng">
                      <a:noFill/>
                      <a:prstDash val="solid"/>
                    </a:lnBlToTr>
                  </a:tcPr>
                </a:tc>
                <a:tc>
                  <a:txBody>
                    <a:bodyPr/>
                    <a:lstStyle/>
                    <a:p>
                      <a:pPr algn="ctr">
                        <a:lnSpc>
                          <a:spcPct val="107000"/>
                        </a:lnSpc>
                      </a:pPr>
                      <a:endParaRPr lang="en-GB" sz="1600" dirty="0">
                        <a:solidFill>
                          <a:schemeClr val="tx1"/>
                        </a:solidFill>
                        <a:effectLst/>
                        <a:latin typeface="Calibri"/>
                      </a:endParaRPr>
                    </a:p>
                  </a:txBody>
                  <a:tcPr marL="44450" marR="44450" marT="0" marB="0" anchor="b">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213786">
                <a:tc>
                  <a:txBody>
                    <a:bodyPr/>
                    <a:lstStyle/>
                    <a:p>
                      <a:pPr>
                        <a:lnSpc>
                          <a:spcPct val="107000"/>
                        </a:lnSpc>
                        <a:spcAft>
                          <a:spcPts val="800"/>
                        </a:spcAft>
                      </a:pPr>
                      <a:r>
                        <a:rPr lang="fr-CH" sz="1600" dirty="0">
                          <a:solidFill>
                            <a:schemeClr val="tx1"/>
                          </a:solidFill>
                          <a:effectLst/>
                        </a:rPr>
                        <a:t>Group</a:t>
                      </a:r>
                      <a:endParaRPr lang="en-GB" sz="1600" dirty="0">
                        <a:solidFill>
                          <a:schemeClr val="tx1"/>
                        </a:solidFill>
                        <a:effectLst/>
                        <a:latin typeface="Calibri"/>
                        <a:ea typeface="Calibri"/>
                        <a:cs typeface="Times New Roman"/>
                      </a:endParaRPr>
                    </a:p>
                  </a:txBody>
                  <a:tcPr marL="44450" marR="44450" marT="0"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7000"/>
                        </a:lnSpc>
                        <a:spcAft>
                          <a:spcPts val="800"/>
                        </a:spcAft>
                      </a:pPr>
                      <a:r>
                        <a:rPr lang="fr-CH" sz="1600" dirty="0">
                          <a:solidFill>
                            <a:schemeClr val="tx1"/>
                          </a:solidFill>
                          <a:effectLst/>
                        </a:rPr>
                        <a:t>f</a:t>
                      </a:r>
                      <a:endParaRPr lang="en-GB" sz="1600" dirty="0">
                        <a:solidFill>
                          <a:schemeClr val="tx1"/>
                        </a:solidFill>
                        <a:effectLst/>
                        <a:latin typeface="Calibri"/>
                        <a:ea typeface="Calibri"/>
                        <a:cs typeface="Times New Roman"/>
                      </a:endParaRPr>
                    </a:p>
                  </a:txBody>
                  <a:tcPr marL="44450" marR="44450" marT="0"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7000"/>
                        </a:lnSpc>
                        <a:spcAft>
                          <a:spcPts val="800"/>
                        </a:spcAft>
                      </a:pPr>
                      <a:r>
                        <a:rPr lang="fr-CH" sz="1600" dirty="0">
                          <a:solidFill>
                            <a:schemeClr val="tx1"/>
                          </a:solidFill>
                          <a:effectLst/>
                        </a:rPr>
                        <a:t>m</a:t>
                      </a:r>
                      <a:endParaRPr lang="en-GB" sz="1600" dirty="0">
                        <a:solidFill>
                          <a:schemeClr val="tx1"/>
                        </a:solidFill>
                        <a:effectLst/>
                        <a:latin typeface="Calibri"/>
                        <a:ea typeface="Calibri"/>
                        <a:cs typeface="Times New Roman"/>
                      </a:endParaRPr>
                    </a:p>
                  </a:txBody>
                  <a:tcPr marL="44450" marR="44450" marT="0"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5"/>
                  </a:ext>
                </a:extLst>
              </a:tr>
              <a:tr h="213786">
                <a:tc>
                  <a:txBody>
                    <a:bodyPr/>
                    <a:lstStyle/>
                    <a:p>
                      <a:pPr>
                        <a:lnSpc>
                          <a:spcPct val="107000"/>
                        </a:lnSpc>
                        <a:spcAft>
                          <a:spcPts val="800"/>
                        </a:spcAft>
                      </a:pPr>
                      <a:r>
                        <a:rPr lang="fr-CH" sz="1600" dirty="0" err="1">
                          <a:solidFill>
                            <a:schemeClr val="tx1"/>
                          </a:solidFill>
                          <a:effectLst/>
                        </a:rPr>
                        <a:t>Secretary</a:t>
                      </a:r>
                      <a:endParaRPr lang="en-GB" sz="1600" dirty="0">
                        <a:solidFill>
                          <a:schemeClr val="tx1"/>
                        </a:solidFill>
                        <a:effectLst/>
                        <a:latin typeface="Calibri"/>
                        <a:ea typeface="Calibri"/>
                        <a:cs typeface="Times New Roman"/>
                      </a:endParaRPr>
                    </a:p>
                  </a:txBody>
                  <a:tcPr marL="44450" marR="44450" marT="0" marB="0" anchor="b">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a:lnSpc>
                          <a:spcPct val="107000"/>
                        </a:lnSpc>
                        <a:spcAft>
                          <a:spcPts val="800"/>
                        </a:spcAft>
                      </a:pPr>
                      <a:r>
                        <a:rPr lang="nl-NL" sz="1600" dirty="0">
                          <a:solidFill>
                            <a:schemeClr val="tx1"/>
                          </a:solidFill>
                          <a:effectLst/>
                        </a:rPr>
                        <a:t>2</a:t>
                      </a:r>
                      <a:endParaRPr lang="en-GB" sz="1600" dirty="0">
                        <a:solidFill>
                          <a:schemeClr val="tx1"/>
                        </a:solidFill>
                        <a:effectLst/>
                        <a:latin typeface="Calibri"/>
                        <a:ea typeface="Calibri"/>
                        <a:cs typeface="Times New Roman"/>
                      </a:endParaRPr>
                    </a:p>
                  </a:txBody>
                  <a:tcPr marL="44450" marR="44450" marT="0" marB="0" anchor="b">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a:lnSpc>
                          <a:spcPct val="107000"/>
                        </a:lnSpc>
                        <a:spcAft>
                          <a:spcPts val="800"/>
                        </a:spcAft>
                      </a:pPr>
                      <a:r>
                        <a:rPr lang="nl-NL" sz="1600" dirty="0">
                          <a:solidFill>
                            <a:schemeClr val="tx1"/>
                          </a:solidFill>
                          <a:effectLst/>
                        </a:rPr>
                        <a:t>1</a:t>
                      </a:r>
                      <a:endParaRPr lang="en-GB" sz="1600" dirty="0">
                        <a:solidFill>
                          <a:schemeClr val="tx1"/>
                        </a:solidFill>
                        <a:effectLst/>
                        <a:latin typeface="Calibri"/>
                        <a:ea typeface="Calibri"/>
                        <a:cs typeface="Times New Roman"/>
                      </a:endParaRPr>
                    </a:p>
                  </a:txBody>
                  <a:tcPr marL="44450" marR="44450" marT="0" marB="0" anchor="b">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213786">
                <a:tc>
                  <a:txBody>
                    <a:bodyPr/>
                    <a:lstStyle/>
                    <a:p>
                      <a:pPr>
                        <a:lnSpc>
                          <a:spcPct val="107000"/>
                        </a:lnSpc>
                        <a:spcAft>
                          <a:spcPts val="800"/>
                        </a:spcAft>
                      </a:pPr>
                      <a:r>
                        <a:rPr lang="fr-CH" sz="1600" dirty="0">
                          <a:solidFill>
                            <a:schemeClr val="tx1"/>
                          </a:solidFill>
                          <a:effectLst/>
                        </a:rPr>
                        <a:t>Chair</a:t>
                      </a:r>
                      <a:endParaRPr lang="en-GB" sz="1600" dirty="0">
                        <a:solidFill>
                          <a:schemeClr val="tx1"/>
                        </a:solidFill>
                        <a:effectLst/>
                        <a:latin typeface="Calibri"/>
                        <a:ea typeface="Calibri"/>
                        <a:cs typeface="Times New Roman"/>
                      </a:endParaRPr>
                    </a:p>
                  </a:txBody>
                  <a:tcPr marL="44450" marR="44450" marT="0" marB="0" anchor="b">
                    <a:lnL>
                      <a:noFill/>
                    </a:lnL>
                    <a:lnR>
                      <a:noFill/>
                    </a:lnR>
                    <a:lnT>
                      <a:noFill/>
                    </a:lnT>
                    <a:lnB w="25400" cmpd="sng">
                      <a:noFill/>
                    </a:lnB>
                    <a:lnTlToBr w="12700" cmpd="sng">
                      <a:noFill/>
                      <a:prstDash val="solid"/>
                    </a:lnTlToBr>
                    <a:lnBlToTr w="12700" cmpd="sng">
                      <a:noFill/>
                      <a:prstDash val="solid"/>
                    </a:lnBlToTr>
                    <a:noFill/>
                  </a:tcPr>
                </a:tc>
                <a:tc>
                  <a:txBody>
                    <a:bodyPr/>
                    <a:lstStyle/>
                    <a:p>
                      <a:pPr algn="ctr">
                        <a:lnSpc>
                          <a:spcPct val="107000"/>
                        </a:lnSpc>
                        <a:spcAft>
                          <a:spcPts val="800"/>
                        </a:spcAft>
                      </a:pPr>
                      <a:r>
                        <a:rPr lang="nl-NL" sz="1600" dirty="0">
                          <a:solidFill>
                            <a:schemeClr val="tx1"/>
                          </a:solidFill>
                          <a:effectLst/>
                        </a:rPr>
                        <a:t>3</a:t>
                      </a:r>
                      <a:endParaRPr lang="en-GB" sz="1600" dirty="0">
                        <a:solidFill>
                          <a:schemeClr val="tx1"/>
                        </a:solidFill>
                        <a:effectLst/>
                        <a:latin typeface="Calibri"/>
                        <a:ea typeface="Calibri"/>
                        <a:cs typeface="Times New Roman"/>
                      </a:endParaRPr>
                    </a:p>
                  </a:txBody>
                  <a:tcPr marL="44450" marR="44450" marT="0" marB="0" anchor="b">
                    <a:lnL>
                      <a:noFill/>
                    </a:lnL>
                    <a:lnR>
                      <a:noFill/>
                    </a:lnR>
                    <a:lnT>
                      <a:noFill/>
                    </a:lnT>
                    <a:lnB w="25400" cmpd="sng">
                      <a:noFill/>
                    </a:lnB>
                    <a:lnTlToBr w="12700" cmpd="sng">
                      <a:noFill/>
                      <a:prstDash val="solid"/>
                    </a:lnTlToBr>
                    <a:lnBlToTr w="12700" cmpd="sng">
                      <a:noFill/>
                      <a:prstDash val="solid"/>
                    </a:lnBlToTr>
                    <a:noFill/>
                  </a:tcPr>
                </a:tc>
                <a:tc>
                  <a:txBody>
                    <a:bodyPr/>
                    <a:lstStyle/>
                    <a:p>
                      <a:pPr algn="ctr">
                        <a:lnSpc>
                          <a:spcPct val="107000"/>
                        </a:lnSpc>
                        <a:spcAft>
                          <a:spcPts val="800"/>
                        </a:spcAft>
                      </a:pPr>
                      <a:r>
                        <a:rPr lang="nl-NL" sz="1600" dirty="0">
                          <a:solidFill>
                            <a:schemeClr val="tx1"/>
                          </a:solidFill>
                          <a:effectLst/>
                        </a:rPr>
                        <a:t>0</a:t>
                      </a:r>
                      <a:endParaRPr lang="en-GB" sz="1600" dirty="0">
                        <a:solidFill>
                          <a:schemeClr val="tx1"/>
                        </a:solidFill>
                        <a:effectLst/>
                        <a:latin typeface="Calibri"/>
                        <a:ea typeface="Calibri"/>
                        <a:cs typeface="Times New Roman"/>
                      </a:endParaRPr>
                    </a:p>
                  </a:txBody>
                  <a:tcPr marL="44450" marR="44450" marT="0" marB="0" anchor="b">
                    <a:lnL>
                      <a:noFill/>
                    </a:lnL>
                    <a:lnR>
                      <a:noFill/>
                    </a:lnR>
                    <a:lnT>
                      <a:noFill/>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11" name="Rechthoek 10"/>
          <p:cNvSpPr/>
          <p:nvPr/>
        </p:nvSpPr>
        <p:spPr>
          <a:xfrm rot="5400000">
            <a:off x="7092280" y="2151664"/>
            <a:ext cx="2160240"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kstvak 9"/>
          <p:cNvSpPr txBox="1"/>
          <p:nvPr/>
        </p:nvSpPr>
        <p:spPr>
          <a:xfrm>
            <a:off x="3851920" y="51470"/>
            <a:ext cx="4392488" cy="461665"/>
          </a:xfrm>
          <a:prstGeom prst="rect">
            <a:avLst/>
          </a:prstGeom>
          <a:noFill/>
        </p:spPr>
        <p:txBody>
          <a:bodyPr wrap="square" rtlCol="0">
            <a:spAutoFit/>
          </a:bodyPr>
          <a:lstStyle/>
          <a:p>
            <a:pPr algn="ctr"/>
            <a:r>
              <a:rPr lang="nl-NL" sz="2400" dirty="0"/>
              <a:t>My personal ERS </a:t>
            </a:r>
            <a:r>
              <a:rPr lang="nl-NL" sz="2400" dirty="0" err="1"/>
              <a:t>journey</a:t>
            </a:r>
            <a:endParaRPr lang="en-GB" sz="2400" dirty="0"/>
          </a:p>
        </p:txBody>
      </p:sp>
      <p:pic>
        <p:nvPicPr>
          <p:cNvPr id="12" name="Picture 4" descr="Afbeeldingsresultaat voor ers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9276" y="29491"/>
            <a:ext cx="750540" cy="59903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Rechte verbindingslijn 12"/>
          <p:cNvCxnSpPr/>
          <p:nvPr/>
        </p:nvCxnSpPr>
        <p:spPr>
          <a:xfrm>
            <a:off x="3786809" y="555526"/>
            <a:ext cx="5230008" cy="0"/>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18845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107504" y="681540"/>
            <a:ext cx="6696744" cy="461665"/>
          </a:xfrm>
          <a:prstGeom prst="rect">
            <a:avLst/>
          </a:prstGeom>
          <a:noFill/>
        </p:spPr>
        <p:txBody>
          <a:bodyPr wrap="square" rtlCol="0">
            <a:spAutoFit/>
          </a:bodyPr>
          <a:lstStyle/>
          <a:p>
            <a:pPr marL="285750" indent="-285750">
              <a:buFont typeface="Arial" pitchFamily="34" charset="0"/>
              <a:buChar char="•"/>
            </a:pPr>
            <a:endParaRPr lang="en-GB" sz="2400" dirty="0"/>
          </a:p>
        </p:txBody>
      </p:sp>
      <p:sp>
        <p:nvSpPr>
          <p:cNvPr id="6" name="Tekstvak 5"/>
          <p:cNvSpPr txBox="1"/>
          <p:nvPr/>
        </p:nvSpPr>
        <p:spPr>
          <a:xfrm>
            <a:off x="251520" y="681540"/>
            <a:ext cx="7920880" cy="1785104"/>
          </a:xfrm>
          <a:prstGeom prst="rect">
            <a:avLst/>
          </a:prstGeom>
          <a:noFill/>
        </p:spPr>
        <p:txBody>
          <a:bodyPr wrap="square" rtlCol="0">
            <a:spAutoFit/>
          </a:bodyPr>
          <a:lstStyle/>
          <a:p>
            <a:pPr marL="342900" indent="-342900">
              <a:buClr>
                <a:schemeClr val="accent5"/>
              </a:buClr>
              <a:buFont typeface="Arial" pitchFamily="34" charset="0"/>
              <a:buChar char="•"/>
            </a:pPr>
            <a:r>
              <a:rPr lang="nl-NL" sz="2200" dirty="0"/>
              <a:t>ERS/EU RESPIRE3 Marie </a:t>
            </a:r>
            <a:r>
              <a:rPr lang="nl-NL" sz="2200" dirty="0" err="1"/>
              <a:t>Sklodowska</a:t>
            </a:r>
            <a:r>
              <a:rPr lang="nl-NL" sz="2200" dirty="0"/>
              <a:t>-Curie Fellow (2018-2020)</a:t>
            </a:r>
          </a:p>
          <a:p>
            <a:pPr marL="342900" indent="-342900">
              <a:buClr>
                <a:schemeClr val="accent5"/>
              </a:buClr>
              <a:buFont typeface="Arial" pitchFamily="34" charset="0"/>
              <a:buChar char="•"/>
            </a:pPr>
            <a:endParaRPr lang="nl-NL" sz="2200" dirty="0"/>
          </a:p>
          <a:p>
            <a:pPr marL="342900" indent="-342900">
              <a:buClr>
                <a:schemeClr val="accent5"/>
              </a:buClr>
              <a:buFont typeface="Arial" pitchFamily="34" charset="0"/>
              <a:buChar char="•"/>
            </a:pPr>
            <a:endParaRPr lang="nl-NL" sz="2200" dirty="0"/>
          </a:p>
          <a:p>
            <a:pPr marL="342900" indent="-342900">
              <a:buClr>
                <a:schemeClr val="accent5"/>
              </a:buClr>
              <a:buFont typeface="Arial" pitchFamily="34" charset="0"/>
              <a:buChar char="•"/>
            </a:pPr>
            <a:endParaRPr lang="nl-NL" sz="2200" dirty="0"/>
          </a:p>
          <a:p>
            <a:pPr marL="342900" indent="-342900">
              <a:buClr>
                <a:schemeClr val="accent5"/>
              </a:buClr>
              <a:buFont typeface="Arial" pitchFamily="34" charset="0"/>
              <a:buChar char="•"/>
            </a:pPr>
            <a:endParaRPr lang="en-GB" sz="2200" dirty="0"/>
          </a:p>
        </p:txBody>
      </p:sp>
      <p:sp>
        <p:nvSpPr>
          <p:cNvPr id="2" name="Rechthoek 1"/>
          <p:cNvSpPr/>
          <p:nvPr/>
        </p:nvSpPr>
        <p:spPr>
          <a:xfrm>
            <a:off x="323528" y="1203598"/>
            <a:ext cx="8280920" cy="2400657"/>
          </a:xfrm>
          <a:prstGeom prst="rect">
            <a:avLst/>
          </a:prstGeom>
        </p:spPr>
        <p:txBody>
          <a:bodyPr wrap="square">
            <a:spAutoFit/>
          </a:bodyPr>
          <a:lstStyle/>
          <a:p>
            <a:endParaRPr lang="en-US" sz="2200" b="1" i="1" dirty="0"/>
          </a:p>
          <a:p>
            <a:r>
              <a:rPr lang="en-US" sz="2200" b="1" i="1" dirty="0"/>
              <a:t>ERS fellowship scheme: (2016-19) </a:t>
            </a:r>
            <a:endParaRPr lang="en-GB" sz="2200" b="1" i="1" dirty="0"/>
          </a:p>
          <a:p>
            <a:pPr lvl="0"/>
            <a:r>
              <a:rPr lang="en-GB" sz="2200" b="1" dirty="0"/>
              <a:t>	49.3% </a:t>
            </a:r>
            <a:r>
              <a:rPr lang="en-GB" sz="2200" dirty="0"/>
              <a:t>of all applications received were from female candidates</a:t>
            </a:r>
          </a:p>
          <a:p>
            <a:pPr lvl="0"/>
            <a:endParaRPr lang="en-GB" dirty="0"/>
          </a:p>
          <a:p>
            <a:r>
              <a:rPr lang="en-GB" sz="2200" b="1" dirty="0"/>
              <a:t>	51% </a:t>
            </a:r>
            <a:r>
              <a:rPr lang="en-GB" sz="2200" dirty="0"/>
              <a:t>of all selected fellowship recipients were female </a:t>
            </a:r>
          </a:p>
          <a:p>
            <a:pPr lvl="0"/>
            <a:r>
              <a:rPr lang="en-GB" sz="2200" dirty="0"/>
              <a:t> </a:t>
            </a:r>
          </a:p>
          <a:p>
            <a:r>
              <a:rPr lang="en-GB" sz="2200" dirty="0"/>
              <a:t> </a:t>
            </a:r>
          </a:p>
        </p:txBody>
      </p:sp>
      <p:pic>
        <p:nvPicPr>
          <p:cNvPr id="12" name="Picture 2" descr="https://cdn.ersnet.org/preview/node/o:2b7a91e0f51a1331efbb?name=image500&amp;size=500&amp;v=64581:83870bd4a9fc65fee8c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5353" y="724663"/>
            <a:ext cx="579095" cy="418542"/>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zkh\dfs\Gebruikers19\BartelSR\Data\Downloads\drive-download-20190919T140746Z-001\Screenshot_20190919-16052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872" t="44141" r="17362" b="35692"/>
          <a:stretch/>
        </p:blipFill>
        <p:spPr bwMode="auto">
          <a:xfrm>
            <a:off x="2599997" y="3075806"/>
            <a:ext cx="2645625" cy="1466555"/>
          </a:xfrm>
          <a:prstGeom prst="rect">
            <a:avLst/>
          </a:prstGeom>
          <a:noFill/>
          <a:extLst>
            <a:ext uri="{909E8E84-426E-40dd-AFC4-6F175D3DCCD1}">
              <a14:hiddenFill xmlns:a14="http://schemas.microsoft.com/office/drawing/2010/main">
                <a:solidFill>
                  <a:srgbClr val="FFFFFF"/>
                </a:solidFill>
              </a14:hiddenFill>
            </a:ext>
          </a:extLst>
        </p:spPr>
      </p:pic>
      <p:sp>
        <p:nvSpPr>
          <p:cNvPr id="15" name="PIJL-RECHTS 14"/>
          <p:cNvSpPr/>
          <p:nvPr/>
        </p:nvSpPr>
        <p:spPr>
          <a:xfrm rot="16200000" flipV="1">
            <a:off x="2880162" y="4623628"/>
            <a:ext cx="359338" cy="288031"/>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IJL-RECHTS 15"/>
          <p:cNvSpPr/>
          <p:nvPr/>
        </p:nvSpPr>
        <p:spPr>
          <a:xfrm rot="16200000" flipV="1">
            <a:off x="3240203" y="4623628"/>
            <a:ext cx="359338" cy="288032"/>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PIJL-RECHTS 16"/>
          <p:cNvSpPr/>
          <p:nvPr/>
        </p:nvSpPr>
        <p:spPr>
          <a:xfrm rot="16200000" flipV="1">
            <a:off x="3600243" y="4623628"/>
            <a:ext cx="359338" cy="288032"/>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PIJL-RECHTS 17"/>
          <p:cNvSpPr/>
          <p:nvPr/>
        </p:nvSpPr>
        <p:spPr>
          <a:xfrm rot="16200000" flipV="1">
            <a:off x="4230313" y="4641631"/>
            <a:ext cx="359338" cy="252028"/>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kstvak 18"/>
          <p:cNvSpPr txBox="1"/>
          <p:nvPr/>
        </p:nvSpPr>
        <p:spPr>
          <a:xfrm>
            <a:off x="3851920" y="51470"/>
            <a:ext cx="4392488" cy="461665"/>
          </a:xfrm>
          <a:prstGeom prst="rect">
            <a:avLst/>
          </a:prstGeom>
          <a:noFill/>
        </p:spPr>
        <p:txBody>
          <a:bodyPr wrap="square" rtlCol="0">
            <a:spAutoFit/>
          </a:bodyPr>
          <a:lstStyle/>
          <a:p>
            <a:pPr algn="ctr"/>
            <a:r>
              <a:rPr lang="nl-NL" sz="2400" dirty="0"/>
              <a:t>My personal ERS </a:t>
            </a:r>
            <a:r>
              <a:rPr lang="nl-NL" sz="2400" dirty="0" err="1"/>
              <a:t>journey</a:t>
            </a:r>
            <a:endParaRPr lang="en-GB" sz="2400" dirty="0"/>
          </a:p>
        </p:txBody>
      </p:sp>
      <p:pic>
        <p:nvPicPr>
          <p:cNvPr id="20" name="Picture 4" descr="Afbeeldingsresultaat voor ers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49276" y="29491"/>
            <a:ext cx="750540" cy="599038"/>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Rechte verbindingslijn 20"/>
          <p:cNvCxnSpPr/>
          <p:nvPr/>
        </p:nvCxnSpPr>
        <p:spPr>
          <a:xfrm>
            <a:off x="3786809" y="555526"/>
            <a:ext cx="5230008" cy="0"/>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45622" y="1133046"/>
            <a:ext cx="1156191" cy="664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6216" y="1309576"/>
            <a:ext cx="1014632" cy="487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89164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9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2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animBg="1"/>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ildergebnis fÃ¼r stand o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921" y="650151"/>
            <a:ext cx="2825485" cy="1345535"/>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p:cNvSpPr txBox="1"/>
          <p:nvPr/>
        </p:nvSpPr>
        <p:spPr>
          <a:xfrm>
            <a:off x="251520" y="195486"/>
            <a:ext cx="4032448" cy="461665"/>
          </a:xfrm>
          <a:prstGeom prst="rect">
            <a:avLst/>
          </a:prstGeom>
          <a:noFill/>
        </p:spPr>
        <p:txBody>
          <a:bodyPr wrap="square" rtlCol="0">
            <a:spAutoFit/>
          </a:bodyPr>
          <a:lstStyle/>
          <a:p>
            <a:r>
              <a:rPr lang="nl-NL" sz="2400" dirty="0">
                <a:solidFill>
                  <a:schemeClr val="tx2"/>
                </a:solidFill>
                <a:latin typeface="Adobe Heiti Std R" pitchFamily="34" charset="-128"/>
                <a:ea typeface="Adobe Heiti Std R" pitchFamily="34" charset="-128"/>
              </a:rPr>
              <a:t>Stand out of the </a:t>
            </a:r>
            <a:r>
              <a:rPr lang="nl-NL" sz="2400" dirty="0" err="1">
                <a:solidFill>
                  <a:schemeClr val="tx2"/>
                </a:solidFill>
                <a:latin typeface="Adobe Heiti Std R" pitchFamily="34" charset="-128"/>
                <a:ea typeface="Adobe Heiti Std R" pitchFamily="34" charset="-128"/>
              </a:rPr>
              <a:t>crowd</a:t>
            </a:r>
            <a:r>
              <a:rPr lang="nl-NL" sz="2400" dirty="0">
                <a:solidFill>
                  <a:schemeClr val="tx2"/>
                </a:solidFill>
                <a:latin typeface="Adobe Heiti Std R" pitchFamily="34" charset="-128"/>
                <a:ea typeface="Adobe Heiti Std R" pitchFamily="34" charset="-128"/>
              </a:rPr>
              <a:t>!</a:t>
            </a:r>
            <a:endParaRPr lang="en-GB" sz="2400" dirty="0">
              <a:solidFill>
                <a:schemeClr val="tx2"/>
              </a:solidFill>
              <a:latin typeface="Adobe Heiti Std R" pitchFamily="34" charset="-128"/>
              <a:ea typeface="Adobe Heiti Std R" pitchFamily="34" charset="-128"/>
            </a:endParaRPr>
          </a:p>
        </p:txBody>
      </p:sp>
      <p:sp>
        <p:nvSpPr>
          <p:cNvPr id="6" name="Tekstvak 5"/>
          <p:cNvSpPr txBox="1"/>
          <p:nvPr/>
        </p:nvSpPr>
        <p:spPr>
          <a:xfrm>
            <a:off x="3779912" y="377590"/>
            <a:ext cx="4032448" cy="461665"/>
          </a:xfrm>
          <a:prstGeom prst="rect">
            <a:avLst/>
          </a:prstGeom>
          <a:noFill/>
        </p:spPr>
        <p:txBody>
          <a:bodyPr wrap="square" rtlCol="0">
            <a:spAutoFit/>
          </a:bodyPr>
          <a:lstStyle/>
          <a:p>
            <a:r>
              <a:rPr lang="nl-NL" sz="2400" dirty="0">
                <a:solidFill>
                  <a:schemeClr val="tx2"/>
                </a:solidFill>
                <a:latin typeface="Adobe Heiti Std R" pitchFamily="34" charset="-128"/>
                <a:ea typeface="Adobe Heiti Std R" pitchFamily="34" charset="-128"/>
              </a:rPr>
              <a:t>Go the extra </a:t>
            </a:r>
            <a:r>
              <a:rPr lang="nl-NL" sz="2400" dirty="0" err="1">
                <a:solidFill>
                  <a:schemeClr val="tx2"/>
                </a:solidFill>
                <a:latin typeface="Adobe Heiti Std R" pitchFamily="34" charset="-128"/>
                <a:ea typeface="Adobe Heiti Std R" pitchFamily="34" charset="-128"/>
              </a:rPr>
              <a:t>mile</a:t>
            </a:r>
            <a:r>
              <a:rPr lang="nl-NL" sz="2400" dirty="0">
                <a:solidFill>
                  <a:schemeClr val="tx2"/>
                </a:solidFill>
                <a:latin typeface="Adobe Heiti Std R" pitchFamily="34" charset="-128"/>
                <a:ea typeface="Adobe Heiti Std R" pitchFamily="34" charset="-128"/>
              </a:rPr>
              <a:t>!</a:t>
            </a:r>
            <a:endParaRPr lang="en-GB" sz="2400" dirty="0">
              <a:solidFill>
                <a:schemeClr val="tx2"/>
              </a:solidFill>
              <a:latin typeface="Adobe Heiti Std R" pitchFamily="34" charset="-128"/>
              <a:ea typeface="Adobe Heiti Std R" pitchFamily="34" charset="-128"/>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729" y="807554"/>
            <a:ext cx="2471471" cy="2268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3118189"/>
            <a:ext cx="1727251" cy="195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kstvak 9"/>
          <p:cNvSpPr txBox="1"/>
          <p:nvPr/>
        </p:nvSpPr>
        <p:spPr>
          <a:xfrm>
            <a:off x="663190" y="2654567"/>
            <a:ext cx="4032448" cy="461665"/>
          </a:xfrm>
          <a:prstGeom prst="rect">
            <a:avLst/>
          </a:prstGeom>
          <a:noFill/>
        </p:spPr>
        <p:txBody>
          <a:bodyPr wrap="square" rtlCol="0">
            <a:spAutoFit/>
          </a:bodyPr>
          <a:lstStyle/>
          <a:p>
            <a:r>
              <a:rPr lang="nl-NL" sz="2400" dirty="0" err="1">
                <a:solidFill>
                  <a:schemeClr val="tx2"/>
                </a:solidFill>
                <a:latin typeface="Adobe Heiti Std R" pitchFamily="34" charset="-128"/>
                <a:ea typeface="Adobe Heiti Std R" pitchFamily="34" charset="-128"/>
              </a:rPr>
              <a:t>Know</a:t>
            </a:r>
            <a:r>
              <a:rPr lang="nl-NL" sz="2400" dirty="0">
                <a:solidFill>
                  <a:schemeClr val="tx2"/>
                </a:solidFill>
                <a:latin typeface="Adobe Heiti Std R" pitchFamily="34" charset="-128"/>
                <a:ea typeface="Adobe Heiti Std R" pitchFamily="34" charset="-128"/>
              </a:rPr>
              <a:t> </a:t>
            </a:r>
            <a:r>
              <a:rPr lang="nl-NL" sz="2400" dirty="0" err="1">
                <a:solidFill>
                  <a:schemeClr val="tx2"/>
                </a:solidFill>
                <a:latin typeface="Adobe Heiti Std R" pitchFamily="34" charset="-128"/>
                <a:ea typeface="Adobe Heiti Std R" pitchFamily="34" charset="-128"/>
              </a:rPr>
              <a:t>your</a:t>
            </a:r>
            <a:r>
              <a:rPr lang="nl-NL" sz="2400" dirty="0">
                <a:solidFill>
                  <a:schemeClr val="tx2"/>
                </a:solidFill>
                <a:latin typeface="Adobe Heiti Std R" pitchFamily="34" charset="-128"/>
                <a:ea typeface="Adobe Heiti Std R" pitchFamily="34" charset="-128"/>
              </a:rPr>
              <a:t> </a:t>
            </a:r>
            <a:r>
              <a:rPr lang="nl-NL" sz="2400" dirty="0" err="1">
                <a:solidFill>
                  <a:schemeClr val="tx2"/>
                </a:solidFill>
                <a:latin typeface="Adobe Heiti Std R" pitchFamily="34" charset="-128"/>
                <a:ea typeface="Adobe Heiti Std R" pitchFamily="34" charset="-128"/>
              </a:rPr>
              <a:t>worth</a:t>
            </a:r>
            <a:r>
              <a:rPr lang="nl-NL" sz="2400" dirty="0">
                <a:solidFill>
                  <a:schemeClr val="tx2"/>
                </a:solidFill>
                <a:latin typeface="Adobe Heiti Std R" pitchFamily="34" charset="-128"/>
                <a:ea typeface="Adobe Heiti Std R" pitchFamily="34" charset="-128"/>
              </a:rPr>
              <a:t>!</a:t>
            </a:r>
            <a:endParaRPr lang="en-GB" sz="2400" dirty="0">
              <a:solidFill>
                <a:schemeClr val="tx2"/>
              </a:solidFill>
              <a:latin typeface="Adobe Heiti Std R" pitchFamily="34" charset="-128"/>
              <a:ea typeface="Adobe Heiti Std R" pitchFamily="34" charset="-128"/>
            </a:endParaRPr>
          </a:p>
        </p:txBody>
      </p:sp>
      <p:sp>
        <p:nvSpPr>
          <p:cNvPr id="11" name="Tekstvak 10"/>
          <p:cNvSpPr txBox="1"/>
          <p:nvPr/>
        </p:nvSpPr>
        <p:spPr>
          <a:xfrm>
            <a:off x="6948264" y="3269"/>
            <a:ext cx="2160240" cy="1200329"/>
          </a:xfrm>
          <a:prstGeom prst="rect">
            <a:avLst/>
          </a:prstGeom>
          <a:noFill/>
        </p:spPr>
        <p:txBody>
          <a:bodyPr wrap="square" rtlCol="0">
            <a:spAutoFit/>
          </a:bodyPr>
          <a:lstStyle/>
          <a:p>
            <a:r>
              <a:rPr lang="nl-NL" sz="2400" dirty="0">
                <a:solidFill>
                  <a:schemeClr val="tx2"/>
                </a:solidFill>
                <a:latin typeface="Adobe Heiti Std R" pitchFamily="34" charset="-128"/>
                <a:ea typeface="Adobe Heiti Std R" pitchFamily="34" charset="-128"/>
              </a:rPr>
              <a:t>Never stop</a:t>
            </a:r>
          </a:p>
          <a:p>
            <a:r>
              <a:rPr lang="nl-NL" sz="2400" dirty="0">
                <a:solidFill>
                  <a:schemeClr val="tx2"/>
                </a:solidFill>
                <a:latin typeface="Adobe Heiti Std R" pitchFamily="34" charset="-128"/>
                <a:ea typeface="Adobe Heiti Std R" pitchFamily="34" charset="-128"/>
              </a:rPr>
              <a:t> </a:t>
            </a:r>
            <a:r>
              <a:rPr lang="nl-NL" sz="2400" dirty="0" err="1">
                <a:solidFill>
                  <a:schemeClr val="tx2"/>
                </a:solidFill>
                <a:latin typeface="Adobe Heiti Std R" pitchFamily="34" charset="-128"/>
                <a:ea typeface="Adobe Heiti Std R" pitchFamily="34" charset="-128"/>
              </a:rPr>
              <a:t>learning</a:t>
            </a:r>
            <a:r>
              <a:rPr lang="nl-NL" sz="2400" dirty="0">
                <a:solidFill>
                  <a:schemeClr val="tx2"/>
                </a:solidFill>
                <a:latin typeface="Adobe Heiti Std R" pitchFamily="34" charset="-128"/>
                <a:ea typeface="Adobe Heiti Std R" pitchFamily="34" charset="-128"/>
              </a:rPr>
              <a:t>!</a:t>
            </a:r>
          </a:p>
          <a:p>
            <a:endParaRPr lang="nl-NL" sz="2400" dirty="0">
              <a:solidFill>
                <a:schemeClr val="tx2"/>
              </a:solidFill>
              <a:latin typeface="Adobe Heiti Std R" pitchFamily="34" charset="-128"/>
              <a:ea typeface="Adobe Heiti Std R" pitchFamily="34" charset="-128"/>
            </a:endParaRPr>
          </a:p>
        </p:txBody>
      </p:sp>
      <p:sp>
        <p:nvSpPr>
          <p:cNvPr id="2" name="Rechthoek 1"/>
          <p:cNvSpPr/>
          <p:nvPr/>
        </p:nvSpPr>
        <p:spPr>
          <a:xfrm>
            <a:off x="3132931" y="3795886"/>
            <a:ext cx="5929005" cy="1077218"/>
          </a:xfrm>
          <a:prstGeom prst="rect">
            <a:avLst/>
          </a:prstGeom>
          <a:solidFill>
            <a:schemeClr val="accent3">
              <a:lumMod val="60000"/>
              <a:lumOff val="40000"/>
            </a:schemeClr>
          </a:solidFill>
          <a:ln w="28575">
            <a:solidFill>
              <a:schemeClr val="tx2"/>
            </a:solidFill>
            <a:prstDash val="sysDot"/>
          </a:ln>
        </p:spPr>
        <p:txBody>
          <a:bodyPr wrap="square">
            <a:spAutoFit/>
          </a:bodyPr>
          <a:lstStyle/>
          <a:p>
            <a:pPr algn="ctr"/>
            <a:r>
              <a:rPr lang="nl-NL" sz="3200" i="1" dirty="0" err="1">
                <a:solidFill>
                  <a:schemeClr val="tx2"/>
                </a:solidFill>
                <a:latin typeface="Adobe Heiti Std R" pitchFamily="34" charset="-128"/>
                <a:ea typeface="Adobe Heiti Std R" pitchFamily="34" charset="-128"/>
              </a:rPr>
              <a:t>Nothing</a:t>
            </a:r>
            <a:r>
              <a:rPr lang="nl-NL" sz="3200" i="1" dirty="0">
                <a:solidFill>
                  <a:schemeClr val="tx2"/>
                </a:solidFill>
                <a:latin typeface="Adobe Heiti Std R" pitchFamily="34" charset="-128"/>
                <a:ea typeface="Adobe Heiti Std R" pitchFamily="34" charset="-128"/>
              </a:rPr>
              <a:t> </a:t>
            </a:r>
            <a:r>
              <a:rPr lang="nl-NL" sz="3200" i="1" dirty="0" err="1">
                <a:solidFill>
                  <a:schemeClr val="tx2"/>
                </a:solidFill>
                <a:latin typeface="Adobe Heiti Std R" pitchFamily="34" charset="-128"/>
                <a:ea typeface="Adobe Heiti Std R" pitchFamily="34" charset="-128"/>
              </a:rPr>
              <a:t>worth</a:t>
            </a:r>
            <a:r>
              <a:rPr lang="nl-NL" sz="3200" i="1" dirty="0">
                <a:solidFill>
                  <a:schemeClr val="tx2"/>
                </a:solidFill>
                <a:latin typeface="Adobe Heiti Std R" pitchFamily="34" charset="-128"/>
                <a:ea typeface="Adobe Heiti Std R" pitchFamily="34" charset="-128"/>
              </a:rPr>
              <a:t> </a:t>
            </a:r>
            <a:r>
              <a:rPr lang="nl-NL" sz="3200" i="1" dirty="0" err="1">
                <a:solidFill>
                  <a:schemeClr val="tx2"/>
                </a:solidFill>
                <a:latin typeface="Adobe Heiti Std R" pitchFamily="34" charset="-128"/>
                <a:ea typeface="Adobe Heiti Std R" pitchFamily="34" charset="-128"/>
              </a:rPr>
              <a:t>having</a:t>
            </a:r>
            <a:r>
              <a:rPr lang="nl-NL" sz="3200" i="1" dirty="0">
                <a:solidFill>
                  <a:schemeClr val="tx2"/>
                </a:solidFill>
                <a:latin typeface="Adobe Heiti Std R" pitchFamily="34" charset="-128"/>
                <a:ea typeface="Adobe Heiti Std R" pitchFamily="34" charset="-128"/>
              </a:rPr>
              <a:t> in </a:t>
            </a:r>
            <a:r>
              <a:rPr lang="nl-NL" sz="3200" i="1" dirty="0" err="1">
                <a:solidFill>
                  <a:schemeClr val="tx2"/>
                </a:solidFill>
                <a:latin typeface="Adobe Heiti Std R" pitchFamily="34" charset="-128"/>
                <a:ea typeface="Adobe Heiti Std R" pitchFamily="34" charset="-128"/>
              </a:rPr>
              <a:t>this</a:t>
            </a:r>
            <a:r>
              <a:rPr lang="nl-NL" sz="3200" i="1" dirty="0">
                <a:solidFill>
                  <a:schemeClr val="tx2"/>
                </a:solidFill>
                <a:latin typeface="Adobe Heiti Std R" pitchFamily="34" charset="-128"/>
                <a:ea typeface="Adobe Heiti Std R" pitchFamily="34" charset="-128"/>
              </a:rPr>
              <a:t> </a:t>
            </a:r>
            <a:r>
              <a:rPr lang="nl-NL" sz="3200" i="1" dirty="0" err="1">
                <a:solidFill>
                  <a:schemeClr val="tx2"/>
                </a:solidFill>
                <a:latin typeface="Adobe Heiti Std R" pitchFamily="34" charset="-128"/>
                <a:ea typeface="Adobe Heiti Std R" pitchFamily="34" charset="-128"/>
              </a:rPr>
              <a:t>world</a:t>
            </a:r>
            <a:r>
              <a:rPr lang="nl-NL" sz="3200" i="1" dirty="0">
                <a:solidFill>
                  <a:schemeClr val="tx2"/>
                </a:solidFill>
                <a:latin typeface="Adobe Heiti Std R" pitchFamily="34" charset="-128"/>
                <a:ea typeface="Adobe Heiti Std R" pitchFamily="34" charset="-128"/>
              </a:rPr>
              <a:t> </a:t>
            </a:r>
            <a:r>
              <a:rPr lang="nl-NL" sz="3200" i="1" dirty="0" err="1">
                <a:solidFill>
                  <a:schemeClr val="tx2"/>
                </a:solidFill>
                <a:latin typeface="Adobe Heiti Std R" pitchFamily="34" charset="-128"/>
                <a:ea typeface="Adobe Heiti Std R" pitchFamily="34" charset="-128"/>
              </a:rPr>
              <a:t>comes</a:t>
            </a:r>
            <a:r>
              <a:rPr lang="nl-NL" sz="3200" i="1" dirty="0">
                <a:solidFill>
                  <a:schemeClr val="tx2"/>
                </a:solidFill>
                <a:latin typeface="Adobe Heiti Std R" pitchFamily="34" charset="-128"/>
                <a:ea typeface="Adobe Heiti Std R" pitchFamily="34" charset="-128"/>
              </a:rPr>
              <a:t> easy!</a:t>
            </a:r>
            <a:endParaRPr lang="en-GB" sz="3200" i="1" dirty="0">
              <a:solidFill>
                <a:schemeClr val="tx2"/>
              </a:solidFill>
              <a:latin typeface="Adobe Heiti Std R" pitchFamily="34" charset="-128"/>
              <a:ea typeface="Adobe Heiti Std R" pitchFamily="34" charset="-128"/>
            </a:endParaRPr>
          </a:p>
        </p:txBody>
      </p:sp>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0272" y="901483"/>
            <a:ext cx="1512168" cy="2678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33493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P spid="11"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930" t="27939" r="30888" b="42170"/>
          <a:stretch/>
        </p:blipFill>
        <p:spPr bwMode="auto">
          <a:xfrm>
            <a:off x="6479604" y="4042406"/>
            <a:ext cx="1644197" cy="680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kstvak 3"/>
          <p:cNvSpPr txBox="1"/>
          <p:nvPr/>
        </p:nvSpPr>
        <p:spPr>
          <a:xfrm>
            <a:off x="98884" y="104314"/>
            <a:ext cx="5193196" cy="523220"/>
          </a:xfrm>
          <a:prstGeom prst="rect">
            <a:avLst/>
          </a:prstGeom>
          <a:solidFill>
            <a:schemeClr val="accent3">
              <a:lumMod val="60000"/>
              <a:lumOff val="40000"/>
            </a:schemeClr>
          </a:solidFill>
          <a:ln>
            <a:solidFill>
              <a:schemeClr val="tx2"/>
            </a:solidFill>
            <a:prstDash val="sysDash"/>
          </a:ln>
        </p:spPr>
        <p:txBody>
          <a:bodyPr wrap="square" rtlCol="0">
            <a:spAutoFit/>
          </a:bodyPr>
          <a:lstStyle/>
          <a:p>
            <a:r>
              <a:rPr lang="nl-NL" sz="2800" i="1" dirty="0" err="1">
                <a:solidFill>
                  <a:schemeClr val="tx2"/>
                </a:solidFill>
                <a:latin typeface="Adobe Heiti Std R" pitchFamily="34" charset="-128"/>
                <a:ea typeface="Adobe Heiti Std R" pitchFamily="34" charset="-128"/>
              </a:rPr>
              <a:t>Enjoy</a:t>
            </a:r>
            <a:r>
              <a:rPr lang="nl-NL" sz="2800" i="1" dirty="0">
                <a:solidFill>
                  <a:schemeClr val="tx2"/>
                </a:solidFill>
                <a:latin typeface="Adobe Heiti Std R" pitchFamily="34" charset="-128"/>
                <a:ea typeface="Adobe Heiti Std R" pitchFamily="34" charset="-128"/>
              </a:rPr>
              <a:t> </a:t>
            </a:r>
            <a:r>
              <a:rPr lang="nl-NL" sz="2800" i="1" dirty="0" err="1">
                <a:solidFill>
                  <a:schemeClr val="tx2"/>
                </a:solidFill>
                <a:latin typeface="Adobe Heiti Std R" pitchFamily="34" charset="-128"/>
                <a:ea typeface="Adobe Heiti Std R" pitchFamily="34" charset="-128"/>
              </a:rPr>
              <a:t>what</a:t>
            </a:r>
            <a:r>
              <a:rPr lang="nl-NL" sz="2800" i="1" dirty="0">
                <a:solidFill>
                  <a:schemeClr val="tx2"/>
                </a:solidFill>
                <a:latin typeface="Adobe Heiti Std R" pitchFamily="34" charset="-128"/>
                <a:ea typeface="Adobe Heiti Std R" pitchFamily="34" charset="-128"/>
              </a:rPr>
              <a:t> </a:t>
            </a:r>
            <a:r>
              <a:rPr lang="nl-NL" sz="2800" i="1" dirty="0" err="1">
                <a:solidFill>
                  <a:schemeClr val="tx2"/>
                </a:solidFill>
                <a:latin typeface="Adobe Heiti Std R" pitchFamily="34" charset="-128"/>
                <a:ea typeface="Adobe Heiti Std R" pitchFamily="34" charset="-128"/>
              </a:rPr>
              <a:t>you</a:t>
            </a:r>
            <a:r>
              <a:rPr lang="nl-NL" sz="2800" i="1" dirty="0">
                <a:solidFill>
                  <a:schemeClr val="tx2"/>
                </a:solidFill>
                <a:latin typeface="Adobe Heiti Std R" pitchFamily="34" charset="-128"/>
                <a:ea typeface="Adobe Heiti Std R" pitchFamily="34" charset="-128"/>
              </a:rPr>
              <a:t> are </a:t>
            </a:r>
            <a:r>
              <a:rPr lang="nl-NL" sz="2800" i="1" dirty="0" err="1">
                <a:solidFill>
                  <a:schemeClr val="tx2"/>
                </a:solidFill>
                <a:latin typeface="Adobe Heiti Std R" pitchFamily="34" charset="-128"/>
                <a:ea typeface="Adobe Heiti Std R" pitchFamily="34" charset="-128"/>
              </a:rPr>
              <a:t>doing</a:t>
            </a:r>
            <a:r>
              <a:rPr lang="nl-NL" sz="2800" i="1" dirty="0">
                <a:solidFill>
                  <a:schemeClr val="tx2"/>
                </a:solidFill>
                <a:latin typeface="Adobe Heiti Std R" pitchFamily="34" charset="-128"/>
                <a:ea typeface="Adobe Heiti Std R" pitchFamily="34" charset="-128"/>
              </a:rPr>
              <a:t>!</a:t>
            </a:r>
            <a:endParaRPr lang="en-GB" sz="2800" i="1" dirty="0">
              <a:solidFill>
                <a:schemeClr val="tx2"/>
              </a:solidFill>
              <a:latin typeface="Adobe Heiti Std R" pitchFamily="34" charset="-128"/>
              <a:ea typeface="Adobe Heiti Std R" pitchFamily="34" charset="-128"/>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611" r="15203"/>
          <a:stretch/>
        </p:blipFill>
        <p:spPr bwMode="auto">
          <a:xfrm rot="20820039">
            <a:off x="4379753" y="981513"/>
            <a:ext cx="1182083" cy="2068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499" t="17130" r="24279"/>
          <a:stretch/>
        </p:blipFill>
        <p:spPr bwMode="auto">
          <a:xfrm>
            <a:off x="7243853" y="2696278"/>
            <a:ext cx="1345019" cy="1388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00159" y="4722721"/>
            <a:ext cx="512652" cy="414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kstvak 7"/>
          <p:cNvSpPr txBox="1"/>
          <p:nvPr/>
        </p:nvSpPr>
        <p:spPr>
          <a:xfrm>
            <a:off x="6992135" y="4767672"/>
            <a:ext cx="1702075" cy="369332"/>
          </a:xfrm>
          <a:prstGeom prst="rect">
            <a:avLst/>
          </a:prstGeom>
          <a:noFill/>
        </p:spPr>
        <p:txBody>
          <a:bodyPr wrap="square" rtlCol="0">
            <a:spAutoFit/>
          </a:bodyPr>
          <a:lstStyle/>
          <a:p>
            <a:r>
              <a:rPr lang="nl-NL" b="1" dirty="0"/>
              <a:t>@SabineB86</a:t>
            </a:r>
            <a:endParaRPr lang="en-GB" b="1" dirty="0"/>
          </a:p>
        </p:txBody>
      </p:sp>
      <p:pic>
        <p:nvPicPr>
          <p:cNvPr id="2053"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679" t="24328" r="9956" b="28343"/>
          <a:stretch/>
        </p:blipFill>
        <p:spPr bwMode="auto">
          <a:xfrm>
            <a:off x="5825760" y="51470"/>
            <a:ext cx="2332750" cy="1128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112982">
            <a:off x="2790900" y="1988272"/>
            <a:ext cx="1612664" cy="1121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8130" b="27938"/>
          <a:stretch/>
        </p:blipFill>
        <p:spPr bwMode="auto">
          <a:xfrm rot="554993">
            <a:off x="2789304" y="1295317"/>
            <a:ext cx="1714756" cy="436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kstvak 4"/>
          <p:cNvSpPr txBox="1"/>
          <p:nvPr/>
        </p:nvSpPr>
        <p:spPr>
          <a:xfrm>
            <a:off x="43072" y="4613784"/>
            <a:ext cx="5976664" cy="523220"/>
          </a:xfrm>
          <a:prstGeom prst="rect">
            <a:avLst/>
          </a:prstGeom>
          <a:noFill/>
        </p:spPr>
        <p:txBody>
          <a:bodyPr wrap="square" rtlCol="0">
            <a:spAutoFit/>
          </a:bodyPr>
          <a:lstStyle/>
          <a:p>
            <a:r>
              <a:rPr lang="nl-NL" sz="2800" b="1" dirty="0" err="1">
                <a:solidFill>
                  <a:schemeClr val="tx2"/>
                </a:solidFill>
                <a:latin typeface="Adobe Heiti Std R" pitchFamily="34" charset="-128"/>
                <a:ea typeface="Adobe Heiti Std R" pitchFamily="34" charset="-128"/>
              </a:rPr>
              <a:t>Thank</a:t>
            </a:r>
            <a:r>
              <a:rPr lang="nl-NL" sz="2800" b="1" dirty="0">
                <a:solidFill>
                  <a:schemeClr val="tx2"/>
                </a:solidFill>
                <a:latin typeface="Adobe Heiti Std R" pitchFamily="34" charset="-128"/>
                <a:ea typeface="Adobe Heiti Std R" pitchFamily="34" charset="-128"/>
              </a:rPr>
              <a:t> </a:t>
            </a:r>
            <a:r>
              <a:rPr lang="nl-NL" sz="2800" b="1" dirty="0" err="1">
                <a:solidFill>
                  <a:schemeClr val="tx2"/>
                </a:solidFill>
                <a:latin typeface="Adobe Heiti Std R" pitchFamily="34" charset="-128"/>
                <a:ea typeface="Adobe Heiti Std R" pitchFamily="34" charset="-128"/>
              </a:rPr>
              <a:t>you</a:t>
            </a:r>
            <a:r>
              <a:rPr lang="nl-NL" sz="2800" b="1" dirty="0">
                <a:solidFill>
                  <a:schemeClr val="tx2"/>
                </a:solidFill>
                <a:latin typeface="Adobe Heiti Std R" pitchFamily="34" charset="-128"/>
                <a:ea typeface="Adobe Heiti Std R" pitchFamily="34" charset="-128"/>
              </a:rPr>
              <a:t> </a:t>
            </a:r>
            <a:r>
              <a:rPr lang="nl-NL" sz="2800" b="1" dirty="0" err="1">
                <a:solidFill>
                  <a:schemeClr val="tx2"/>
                </a:solidFill>
                <a:latin typeface="Adobe Heiti Std R" pitchFamily="34" charset="-128"/>
                <a:ea typeface="Adobe Heiti Std R" pitchFamily="34" charset="-128"/>
              </a:rPr>
              <a:t>for</a:t>
            </a:r>
            <a:r>
              <a:rPr lang="nl-NL" sz="2800" b="1" dirty="0">
                <a:solidFill>
                  <a:schemeClr val="tx2"/>
                </a:solidFill>
                <a:latin typeface="Adobe Heiti Std R" pitchFamily="34" charset="-128"/>
                <a:ea typeface="Adobe Heiti Std R" pitchFamily="34" charset="-128"/>
              </a:rPr>
              <a:t> </a:t>
            </a:r>
            <a:r>
              <a:rPr lang="nl-NL" sz="2800" b="1" dirty="0" err="1">
                <a:solidFill>
                  <a:schemeClr val="tx2"/>
                </a:solidFill>
                <a:latin typeface="Adobe Heiti Std R" pitchFamily="34" charset="-128"/>
                <a:ea typeface="Adobe Heiti Std R" pitchFamily="34" charset="-128"/>
              </a:rPr>
              <a:t>your</a:t>
            </a:r>
            <a:r>
              <a:rPr lang="nl-NL" sz="2800" b="1" dirty="0">
                <a:solidFill>
                  <a:schemeClr val="tx2"/>
                </a:solidFill>
                <a:latin typeface="Adobe Heiti Std R" pitchFamily="34" charset="-128"/>
                <a:ea typeface="Adobe Heiti Std R" pitchFamily="34" charset="-128"/>
              </a:rPr>
              <a:t> attention</a:t>
            </a:r>
            <a:endParaRPr lang="en-GB" sz="2800" b="1" dirty="0">
              <a:solidFill>
                <a:schemeClr val="tx2"/>
              </a:solidFill>
              <a:latin typeface="Adobe Heiti Std R" pitchFamily="34" charset="-128"/>
              <a:ea typeface="Adobe Heiti Std R" pitchFamily="34" charset="-128"/>
            </a:endParaRPr>
          </a:p>
        </p:txBody>
      </p:sp>
      <p:pic>
        <p:nvPicPr>
          <p:cNvPr id="2058"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686297">
            <a:off x="5875081" y="1981658"/>
            <a:ext cx="1503124" cy="1003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8650" b="22684"/>
          <a:stretch/>
        </p:blipFill>
        <p:spPr bwMode="auto">
          <a:xfrm rot="21035667">
            <a:off x="3517555" y="3112974"/>
            <a:ext cx="3142334" cy="1296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1076538">
            <a:off x="5576229" y="1093721"/>
            <a:ext cx="1462239" cy="821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3338" y="875073"/>
            <a:ext cx="2546495" cy="2924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1413246">
            <a:off x="2118557" y="3650806"/>
            <a:ext cx="1293646" cy="972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885233">
            <a:off x="7180599" y="1348485"/>
            <a:ext cx="1894686" cy="1071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1214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anim calcmode="lin" valueType="num">
                                      <p:cBhvr additive="base">
                                        <p:cTn id="11" dur="500" fill="hold"/>
                                        <p:tgtEl>
                                          <p:spTgt spid="2052"/>
                                        </p:tgtEl>
                                        <p:attrNameLst>
                                          <p:attrName>ppt_x</p:attrName>
                                        </p:attrNameLst>
                                      </p:cBhvr>
                                      <p:tavLst>
                                        <p:tav tm="0">
                                          <p:val>
                                            <p:strVal val="#ppt_x"/>
                                          </p:val>
                                        </p:tav>
                                        <p:tav tm="100000">
                                          <p:val>
                                            <p:strVal val="#ppt_x"/>
                                          </p:val>
                                        </p:tav>
                                      </p:tavLst>
                                    </p:anim>
                                    <p:anim calcmode="lin" valueType="num">
                                      <p:cBhvr additive="base">
                                        <p:cTn id="12" dur="500" fill="hold"/>
                                        <p:tgtEl>
                                          <p:spTgt spid="205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56"/>
                                        </p:tgtEl>
                                        <p:attrNameLst>
                                          <p:attrName>style.visibility</p:attrName>
                                        </p:attrNameLst>
                                      </p:cBhvr>
                                      <p:to>
                                        <p:strVal val="visible"/>
                                      </p:to>
                                    </p:set>
                                    <p:anim calcmode="lin" valueType="num">
                                      <p:cBhvr additive="base">
                                        <p:cTn id="15" dur="500" fill="hold"/>
                                        <p:tgtEl>
                                          <p:spTgt spid="2056"/>
                                        </p:tgtEl>
                                        <p:attrNameLst>
                                          <p:attrName>ppt_x</p:attrName>
                                        </p:attrNameLst>
                                      </p:cBhvr>
                                      <p:tavLst>
                                        <p:tav tm="0">
                                          <p:val>
                                            <p:strVal val="#ppt_x"/>
                                          </p:val>
                                        </p:tav>
                                        <p:tav tm="100000">
                                          <p:val>
                                            <p:strVal val="#ppt_x"/>
                                          </p:val>
                                        </p:tav>
                                      </p:tavLst>
                                    </p:anim>
                                    <p:anim calcmode="lin" valueType="num">
                                      <p:cBhvr additive="base">
                                        <p:cTn id="16" dur="500" fill="hold"/>
                                        <p:tgtEl>
                                          <p:spTgt spid="205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54"/>
                                        </p:tgtEl>
                                        <p:attrNameLst>
                                          <p:attrName>style.visibility</p:attrName>
                                        </p:attrNameLst>
                                      </p:cBhvr>
                                      <p:to>
                                        <p:strVal val="visible"/>
                                      </p:to>
                                    </p:set>
                                    <p:anim calcmode="lin" valueType="num">
                                      <p:cBhvr additive="base">
                                        <p:cTn id="19" dur="500" fill="hold"/>
                                        <p:tgtEl>
                                          <p:spTgt spid="2054"/>
                                        </p:tgtEl>
                                        <p:attrNameLst>
                                          <p:attrName>ppt_x</p:attrName>
                                        </p:attrNameLst>
                                      </p:cBhvr>
                                      <p:tavLst>
                                        <p:tav tm="0">
                                          <p:val>
                                            <p:strVal val="#ppt_x"/>
                                          </p:val>
                                        </p:tav>
                                        <p:tav tm="100000">
                                          <p:val>
                                            <p:strVal val="#ppt_x"/>
                                          </p:val>
                                        </p:tav>
                                      </p:tavLst>
                                    </p:anim>
                                    <p:anim calcmode="lin" valueType="num">
                                      <p:cBhvr additive="base">
                                        <p:cTn id="20" dur="500" fill="hold"/>
                                        <p:tgtEl>
                                          <p:spTgt spid="205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59"/>
                                        </p:tgtEl>
                                        <p:attrNameLst>
                                          <p:attrName>style.visibility</p:attrName>
                                        </p:attrNameLst>
                                      </p:cBhvr>
                                      <p:to>
                                        <p:strVal val="visible"/>
                                      </p:to>
                                    </p:set>
                                    <p:anim calcmode="lin" valueType="num">
                                      <p:cBhvr additive="base">
                                        <p:cTn id="23" dur="500" fill="hold"/>
                                        <p:tgtEl>
                                          <p:spTgt spid="2059"/>
                                        </p:tgtEl>
                                        <p:attrNameLst>
                                          <p:attrName>ppt_x</p:attrName>
                                        </p:attrNameLst>
                                      </p:cBhvr>
                                      <p:tavLst>
                                        <p:tav tm="0">
                                          <p:val>
                                            <p:strVal val="#ppt_x"/>
                                          </p:val>
                                        </p:tav>
                                        <p:tav tm="100000">
                                          <p:val>
                                            <p:strVal val="#ppt_x"/>
                                          </p:val>
                                        </p:tav>
                                      </p:tavLst>
                                    </p:anim>
                                    <p:anim calcmode="lin" valueType="num">
                                      <p:cBhvr additive="base">
                                        <p:cTn id="24" dur="500" fill="hold"/>
                                        <p:tgtEl>
                                          <p:spTgt spid="205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anim calcmode="lin" valueType="num">
                                      <p:cBhvr additive="base">
                                        <p:cTn id="27" dur="500" fill="hold"/>
                                        <p:tgtEl>
                                          <p:spTgt spid="2050"/>
                                        </p:tgtEl>
                                        <p:attrNameLst>
                                          <p:attrName>ppt_x</p:attrName>
                                        </p:attrNameLst>
                                      </p:cBhvr>
                                      <p:tavLst>
                                        <p:tav tm="0">
                                          <p:val>
                                            <p:strVal val="#ppt_x"/>
                                          </p:val>
                                        </p:tav>
                                        <p:tav tm="100000">
                                          <p:val>
                                            <p:strVal val="#ppt_x"/>
                                          </p:val>
                                        </p:tav>
                                      </p:tavLst>
                                    </p:anim>
                                    <p:anim calcmode="lin" valueType="num">
                                      <p:cBhvr additive="base">
                                        <p:cTn id="28" dur="500" fill="hold"/>
                                        <p:tgtEl>
                                          <p:spTgt spid="205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053"/>
                                        </p:tgtEl>
                                        <p:attrNameLst>
                                          <p:attrName>style.visibility</p:attrName>
                                        </p:attrNameLst>
                                      </p:cBhvr>
                                      <p:to>
                                        <p:strVal val="visible"/>
                                      </p:to>
                                    </p:set>
                                    <p:anim calcmode="lin" valueType="num">
                                      <p:cBhvr additive="base">
                                        <p:cTn id="31" dur="500" fill="hold"/>
                                        <p:tgtEl>
                                          <p:spTgt spid="2053"/>
                                        </p:tgtEl>
                                        <p:attrNameLst>
                                          <p:attrName>ppt_x</p:attrName>
                                        </p:attrNameLst>
                                      </p:cBhvr>
                                      <p:tavLst>
                                        <p:tav tm="0">
                                          <p:val>
                                            <p:strVal val="#ppt_x"/>
                                          </p:val>
                                        </p:tav>
                                        <p:tav tm="100000">
                                          <p:val>
                                            <p:strVal val="#ppt_x"/>
                                          </p:val>
                                        </p:tav>
                                      </p:tavLst>
                                    </p:anim>
                                    <p:anim calcmode="lin" valueType="num">
                                      <p:cBhvr additive="base">
                                        <p:cTn id="32" dur="500" fill="hold"/>
                                        <p:tgtEl>
                                          <p:spTgt spid="205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058"/>
                                        </p:tgtEl>
                                        <p:attrNameLst>
                                          <p:attrName>style.visibility</p:attrName>
                                        </p:attrNameLst>
                                      </p:cBhvr>
                                      <p:to>
                                        <p:strVal val="visible"/>
                                      </p:to>
                                    </p:set>
                                    <p:anim calcmode="lin" valueType="num">
                                      <p:cBhvr additive="base">
                                        <p:cTn id="35" dur="500" fill="hold"/>
                                        <p:tgtEl>
                                          <p:spTgt spid="2058"/>
                                        </p:tgtEl>
                                        <p:attrNameLst>
                                          <p:attrName>ppt_x</p:attrName>
                                        </p:attrNameLst>
                                      </p:cBhvr>
                                      <p:tavLst>
                                        <p:tav tm="0">
                                          <p:val>
                                            <p:strVal val="#ppt_x"/>
                                          </p:val>
                                        </p:tav>
                                        <p:tav tm="100000">
                                          <p:val>
                                            <p:strVal val="#ppt_x"/>
                                          </p:val>
                                        </p:tav>
                                      </p:tavLst>
                                    </p:anim>
                                    <p:anim calcmode="lin" valueType="num">
                                      <p:cBhvr additive="base">
                                        <p:cTn id="36" dur="500" fill="hold"/>
                                        <p:tgtEl>
                                          <p:spTgt spid="205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51"/>
                                        </p:tgtEl>
                                        <p:attrNameLst>
                                          <p:attrName>style.visibility</p:attrName>
                                        </p:attrNameLst>
                                      </p:cBhvr>
                                      <p:to>
                                        <p:strVal val="visible"/>
                                      </p:to>
                                    </p:set>
                                    <p:anim calcmode="lin" valueType="num">
                                      <p:cBhvr additive="base">
                                        <p:cTn id="39" dur="500" fill="hold"/>
                                        <p:tgtEl>
                                          <p:spTgt spid="2051"/>
                                        </p:tgtEl>
                                        <p:attrNameLst>
                                          <p:attrName>ppt_x</p:attrName>
                                        </p:attrNameLst>
                                      </p:cBhvr>
                                      <p:tavLst>
                                        <p:tav tm="0">
                                          <p:val>
                                            <p:strVal val="#ppt_x"/>
                                          </p:val>
                                        </p:tav>
                                        <p:tav tm="100000">
                                          <p:val>
                                            <p:strVal val="#ppt_x"/>
                                          </p:val>
                                        </p:tav>
                                      </p:tavLst>
                                    </p:anim>
                                    <p:anim calcmode="lin" valueType="num">
                                      <p:cBhvr additive="base">
                                        <p:cTn id="40" dur="500" fill="hold"/>
                                        <p:tgtEl>
                                          <p:spTgt spid="205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055"/>
                                        </p:tgtEl>
                                        <p:attrNameLst>
                                          <p:attrName>style.visibility</p:attrName>
                                        </p:attrNameLst>
                                      </p:cBhvr>
                                      <p:to>
                                        <p:strVal val="visible"/>
                                      </p:to>
                                    </p:set>
                                    <p:anim calcmode="lin" valueType="num">
                                      <p:cBhvr additive="base">
                                        <p:cTn id="43" dur="500" fill="hold"/>
                                        <p:tgtEl>
                                          <p:spTgt spid="2055"/>
                                        </p:tgtEl>
                                        <p:attrNameLst>
                                          <p:attrName>ppt_x</p:attrName>
                                        </p:attrNameLst>
                                      </p:cBhvr>
                                      <p:tavLst>
                                        <p:tav tm="0">
                                          <p:val>
                                            <p:strVal val="#ppt_x"/>
                                          </p:val>
                                        </p:tav>
                                        <p:tav tm="100000">
                                          <p:val>
                                            <p:strVal val="#ppt_x"/>
                                          </p:val>
                                        </p:tav>
                                      </p:tavLst>
                                    </p:anim>
                                    <p:anim calcmode="lin" valueType="num">
                                      <p:cBhvr additive="base">
                                        <p:cTn id="44" dur="500" fill="hold"/>
                                        <p:tgtEl>
                                          <p:spTgt spid="205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060"/>
                                        </p:tgtEl>
                                        <p:attrNameLst>
                                          <p:attrName>style.visibility</p:attrName>
                                        </p:attrNameLst>
                                      </p:cBhvr>
                                      <p:to>
                                        <p:strVal val="visible"/>
                                      </p:to>
                                    </p:set>
                                    <p:anim calcmode="lin" valueType="num">
                                      <p:cBhvr additive="base">
                                        <p:cTn id="47" dur="500" fill="hold"/>
                                        <p:tgtEl>
                                          <p:spTgt spid="2060"/>
                                        </p:tgtEl>
                                        <p:attrNameLst>
                                          <p:attrName>ppt_x</p:attrName>
                                        </p:attrNameLst>
                                      </p:cBhvr>
                                      <p:tavLst>
                                        <p:tav tm="0">
                                          <p:val>
                                            <p:strVal val="#ppt_x"/>
                                          </p:val>
                                        </p:tav>
                                        <p:tav tm="100000">
                                          <p:val>
                                            <p:strVal val="#ppt_x"/>
                                          </p:val>
                                        </p:tav>
                                      </p:tavLst>
                                    </p:anim>
                                    <p:anim calcmode="lin" valueType="num">
                                      <p:cBhvr additive="base">
                                        <p:cTn id="48" dur="500" fill="hold"/>
                                        <p:tgtEl>
                                          <p:spTgt spid="206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062"/>
                                        </p:tgtEl>
                                        <p:attrNameLst>
                                          <p:attrName>style.visibility</p:attrName>
                                        </p:attrNameLst>
                                      </p:cBhvr>
                                      <p:to>
                                        <p:strVal val="visible"/>
                                      </p:to>
                                    </p:set>
                                    <p:anim calcmode="lin" valueType="num">
                                      <p:cBhvr additive="base">
                                        <p:cTn id="51" dur="500" fill="hold"/>
                                        <p:tgtEl>
                                          <p:spTgt spid="2062"/>
                                        </p:tgtEl>
                                        <p:attrNameLst>
                                          <p:attrName>ppt_x</p:attrName>
                                        </p:attrNameLst>
                                      </p:cBhvr>
                                      <p:tavLst>
                                        <p:tav tm="0">
                                          <p:val>
                                            <p:strVal val="#ppt_x"/>
                                          </p:val>
                                        </p:tav>
                                        <p:tav tm="100000">
                                          <p:val>
                                            <p:strVal val="#ppt_x"/>
                                          </p:val>
                                        </p:tav>
                                      </p:tavLst>
                                    </p:anim>
                                    <p:anim calcmode="lin" valueType="num">
                                      <p:cBhvr additive="base">
                                        <p:cTn id="52" dur="500" fill="hold"/>
                                        <p:tgtEl>
                                          <p:spTgt spid="2062"/>
                                        </p:tgtEl>
                                        <p:attrNameLst>
                                          <p:attrName>ppt_y</p:attrName>
                                        </p:attrNameLst>
                                      </p:cBhvr>
                                      <p:tavLst>
                                        <p:tav tm="0">
                                          <p:val>
                                            <p:strVal val="1+#ppt_h/2"/>
                                          </p:val>
                                        </p:tav>
                                        <p:tav tm="100000">
                                          <p:val>
                                            <p:strVal val="#ppt_y"/>
                                          </p:val>
                                        </p:tav>
                                      </p:tavLst>
                                    </p:anim>
                                  </p:childTnLst>
                                </p:cTn>
                              </p:par>
                              <p:par>
                                <p:cTn id="53" presetID="1" presetClass="entr" presetSubtype="0" fill="hold" nodeType="withEffect">
                                  <p:stCondLst>
                                    <p:cond delay="0"/>
                                  </p:stCondLst>
                                  <p:childTnLst>
                                    <p:set>
                                      <p:cBhvr>
                                        <p:cTn id="54" dur="1" fill="hold">
                                          <p:stCondLst>
                                            <p:cond delay="0"/>
                                          </p:stCondLst>
                                        </p:cTn>
                                        <p:tgtEl>
                                          <p:spTgt spid="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B413FE-A45E-A249-ADE1-60347D4D980C}"/>
              </a:ext>
            </a:extLst>
          </p:cNvPr>
          <p:cNvSpPr>
            <a:spLocks noGrp="1"/>
          </p:cNvSpPr>
          <p:nvPr>
            <p:ph type="title"/>
          </p:nvPr>
        </p:nvSpPr>
        <p:spPr/>
        <p:txBody>
          <a:bodyPr>
            <a:normAutofit fontScale="90000"/>
          </a:bodyPr>
          <a:lstStyle/>
          <a:p>
            <a:r>
              <a:rPr lang="en-GB" altLang="en-US" dirty="0">
                <a:solidFill>
                  <a:srgbClr val="C8003C"/>
                </a:solidFill>
                <a:cs typeface="Arial" panose="020B0604020202020204" pitchFamily="34" charset="0"/>
              </a:rPr>
              <a:t>Conflict of interests </a:t>
            </a:r>
            <a:r>
              <a:rPr lang="en-GB" altLang="en-US" dirty="0" err="1">
                <a:solidFill>
                  <a:srgbClr val="C8003C"/>
                </a:solidFill>
                <a:cs typeface="Arial" panose="020B0604020202020204" pitchFamily="34" charset="0"/>
              </a:rPr>
              <a:t>Dr.</a:t>
            </a:r>
            <a:r>
              <a:rPr lang="en-GB" altLang="en-US" dirty="0">
                <a:solidFill>
                  <a:srgbClr val="C8003C"/>
                </a:solidFill>
                <a:cs typeface="Arial" panose="020B0604020202020204" pitchFamily="34" charset="0"/>
              </a:rPr>
              <a:t> Sabine </a:t>
            </a:r>
            <a:r>
              <a:rPr lang="en-GB" altLang="en-US" dirty="0" err="1">
                <a:solidFill>
                  <a:srgbClr val="C8003C"/>
                </a:solidFill>
                <a:cs typeface="Arial" panose="020B0604020202020204" pitchFamily="34" charset="0"/>
              </a:rPr>
              <a:t>Bartel</a:t>
            </a:r>
            <a:endParaRPr lang="en-GB" dirty="0"/>
          </a:p>
        </p:txBody>
      </p:sp>
      <p:sp>
        <p:nvSpPr>
          <p:cNvPr id="4" name="Subtitle 1">
            <a:extLst>
              <a:ext uri="{FF2B5EF4-FFF2-40B4-BE49-F238E27FC236}">
                <a16:creationId xmlns:a16="http://schemas.microsoft.com/office/drawing/2014/main" xmlns="" id="{D54A1E66-CB80-4398-BE07-ECD5C42EB0E8}"/>
              </a:ext>
            </a:extLst>
          </p:cNvPr>
          <p:cNvSpPr txBox="1">
            <a:spLocks noGrp="1"/>
          </p:cNvSpPr>
          <p:nvPr>
            <p:ph type="body" sz="quarter" idx="10"/>
          </p:nvPr>
        </p:nvSpPr>
        <p:spPr>
          <a:xfrm>
            <a:off x="383508" y="1047700"/>
            <a:ext cx="8314135" cy="467882"/>
          </a:xfrm>
          <a:prstGeom prst="rect">
            <a:avLst/>
          </a:prstGeom>
          <a:ln>
            <a:miter lim="800000"/>
            <a:headEnd/>
            <a:tailEnd/>
          </a:ln>
        </p:spPr>
        <p:txBody>
          <a:bodyPr>
            <a:normAutofit fontScale="92500" lnSpcReduction="10000"/>
          </a:bodyPr>
          <a:lstStyle>
            <a:lvl1pPr marL="0" indent="0" algn="l" defTabSz="914400" rtl="0" eaLnBrk="1" latinLnBrk="0" hangingPunct="1">
              <a:lnSpc>
                <a:spcPct val="90000"/>
              </a:lnSpc>
              <a:spcBef>
                <a:spcPts val="1000"/>
              </a:spcBef>
              <a:buClr>
                <a:srgbClr val="BD1D3D"/>
              </a:buClr>
              <a:buFont typeface="Arial" panose="020B0604020202020204" pitchFamily="34" charset="0"/>
              <a:buNone/>
              <a:defRPr sz="2800" b="1" kern="1200">
                <a:solidFill>
                  <a:schemeClr val="tx1"/>
                </a:solidFill>
                <a:latin typeface="+mn-lt"/>
                <a:ea typeface="+mn-ea"/>
                <a:cs typeface="+mn-cs"/>
              </a:defRPr>
            </a:lvl1pPr>
            <a:lvl2pPr marL="0" indent="0" algn="l" defTabSz="914400" rtl="0" eaLnBrk="1" latinLnBrk="0" hangingPunct="1">
              <a:lnSpc>
                <a:spcPct val="90000"/>
              </a:lnSpc>
              <a:spcBef>
                <a:spcPts val="500"/>
              </a:spcBef>
              <a:buClr>
                <a:srgbClr val="BD1D3D"/>
              </a:buClr>
              <a:buFont typeface="Arial" panose="020B0604020202020204" pitchFamily="34" charset="0"/>
              <a:buNone/>
              <a:defRPr sz="2400" kern="1200">
                <a:solidFill>
                  <a:schemeClr val="tx1"/>
                </a:solidFill>
                <a:latin typeface="+mn-lt"/>
                <a:ea typeface="+mn-ea"/>
                <a:cs typeface="+mn-cs"/>
              </a:defRPr>
            </a:lvl2pPr>
            <a:lvl3pPr marL="230400" indent="-228600" algn="l" defTabSz="914400" rtl="0" eaLnBrk="1" latinLnBrk="0" hangingPunct="1">
              <a:lnSpc>
                <a:spcPct val="90000"/>
              </a:lnSpc>
              <a:spcBef>
                <a:spcPts val="500"/>
              </a:spcBef>
              <a:buClr>
                <a:srgbClr val="CB0038"/>
              </a:buClr>
              <a:buFont typeface="Arial" panose="020B0604020202020204" pitchFamily="34" charset="0"/>
              <a:buChar char="•"/>
              <a:defRPr sz="2400" kern="1200">
                <a:solidFill>
                  <a:schemeClr val="tx1"/>
                </a:solidFill>
                <a:latin typeface="+mn-lt"/>
                <a:ea typeface="+mn-ea"/>
                <a:cs typeface="+mn-cs"/>
              </a:defRPr>
            </a:lvl3pPr>
            <a:lvl4pPr marL="460800" indent="-228600" algn="l" defTabSz="914400" rtl="0" eaLnBrk="1" latinLnBrk="0" hangingPunct="1">
              <a:lnSpc>
                <a:spcPct val="90000"/>
              </a:lnSpc>
              <a:spcBef>
                <a:spcPts val="500"/>
              </a:spcBef>
              <a:buClr>
                <a:srgbClr val="CB0038"/>
              </a:buClr>
              <a:buFont typeface="Arial" panose="020B0604020202020204" pitchFamily="34" charset="0"/>
              <a:buChar char="•"/>
              <a:defRPr sz="2400" kern="1200">
                <a:solidFill>
                  <a:schemeClr val="tx1"/>
                </a:solidFill>
                <a:latin typeface="+mn-lt"/>
                <a:ea typeface="+mn-ea"/>
                <a:cs typeface="+mn-cs"/>
              </a:defRPr>
            </a:lvl4pPr>
            <a:lvl5pPr marL="691200" indent="-228600" algn="l" defTabSz="914400" rtl="0" eaLnBrk="1" latinLnBrk="0" hangingPunct="1">
              <a:lnSpc>
                <a:spcPct val="90000"/>
              </a:lnSpc>
              <a:spcBef>
                <a:spcPts val="500"/>
              </a:spcBef>
              <a:buClr>
                <a:srgbClr val="CB0038"/>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ltLang="fr-FR" sz="1100" dirty="0">
                <a:latin typeface="Arial" panose="020B0604020202020204" pitchFamily="34" charset="0"/>
                <a:ea typeface="Arial Bold"/>
                <a:cs typeface="Arial" panose="020B0604020202020204" pitchFamily="34" charset="0"/>
              </a:rPr>
              <a:t>X  I have no real or perceived conflicts of interest that relate to this presentation.</a:t>
            </a:r>
          </a:p>
          <a:p>
            <a:pPr>
              <a:defRPr/>
            </a:pPr>
            <a:r>
              <a:rPr lang="en-US" altLang="fr-FR" sz="1100" dirty="0">
                <a:latin typeface="Arial" panose="020B0604020202020204" pitchFamily="34" charset="0"/>
                <a:ea typeface="Arial Bold"/>
                <a:cs typeface="Arial" panose="020B0604020202020204" pitchFamily="34" charset="0"/>
              </a:rPr>
              <a:t>I have the following real or perceived conflicts of interest that relate to this presentation: </a:t>
            </a:r>
          </a:p>
        </p:txBody>
      </p:sp>
      <p:graphicFrame>
        <p:nvGraphicFramePr>
          <p:cNvPr id="5" name="Table 4">
            <a:extLst>
              <a:ext uri="{FF2B5EF4-FFF2-40B4-BE49-F238E27FC236}">
                <a16:creationId xmlns:a16="http://schemas.microsoft.com/office/drawing/2014/main" xmlns="" id="{874A43DF-6830-4F24-9478-2D8F8920B559}"/>
              </a:ext>
            </a:extLst>
          </p:cNvPr>
          <p:cNvGraphicFramePr>
            <a:graphicFrameLocks noGrp="1"/>
          </p:cNvGraphicFramePr>
          <p:nvPr>
            <p:extLst>
              <p:ext uri="{D42A27DB-BD31-4B8C-83A1-F6EECF244321}">
                <p14:modId xmlns:p14="http://schemas.microsoft.com/office/powerpoint/2010/main" val="2347191383"/>
              </p:ext>
            </p:extLst>
          </p:nvPr>
        </p:nvGraphicFramePr>
        <p:xfrm>
          <a:off x="383381" y="1672123"/>
          <a:ext cx="8314262" cy="2784618"/>
        </p:xfrm>
        <a:graphic>
          <a:graphicData uri="http://schemas.openxmlformats.org/drawingml/2006/table">
            <a:tbl>
              <a:tblPr firstRow="1" bandRow="1">
                <a:tableStyleId>{9D7B26C5-4107-4FEC-AEDC-1716B250A1EF}</a:tableStyleId>
              </a:tblPr>
              <a:tblGrid>
                <a:gridCol w="2261632">
                  <a:extLst>
                    <a:ext uri="{9D8B030D-6E8A-4147-A177-3AD203B41FA5}">
                      <a16:colId xmlns:a16="http://schemas.microsoft.com/office/drawing/2014/main" xmlns="" val="20000"/>
                    </a:ext>
                  </a:extLst>
                </a:gridCol>
                <a:gridCol w="6052630">
                  <a:extLst>
                    <a:ext uri="{9D8B030D-6E8A-4147-A177-3AD203B41FA5}">
                      <a16:colId xmlns:a16="http://schemas.microsoft.com/office/drawing/2014/main" xmlns="" val="20001"/>
                    </a:ext>
                  </a:extLst>
                </a:gridCol>
              </a:tblGrid>
              <a:tr h="198594">
                <a:tc>
                  <a:txBody>
                    <a:bodyPr/>
                    <a:lstStyle/>
                    <a:p>
                      <a:r>
                        <a:rPr lang="en-GB" sz="1100" noProof="0" dirty="0">
                          <a:solidFill>
                            <a:schemeClr val="tx1"/>
                          </a:solidFill>
                          <a:latin typeface="Arial" panose="020B0604020202020204" pitchFamily="34" charset="0"/>
                          <a:cs typeface="Arial" panose="020B0604020202020204" pitchFamily="34" charset="0"/>
                        </a:rPr>
                        <a:t>Affiliation / Financial</a:t>
                      </a:r>
                      <a:r>
                        <a:rPr lang="en-GB" sz="1100" baseline="0" noProof="0" dirty="0">
                          <a:solidFill>
                            <a:schemeClr val="tx1"/>
                          </a:solidFill>
                          <a:latin typeface="Arial" panose="020B0604020202020204" pitchFamily="34" charset="0"/>
                          <a:cs typeface="Arial" panose="020B0604020202020204" pitchFamily="34" charset="0"/>
                        </a:rPr>
                        <a:t> interest</a:t>
                      </a:r>
                      <a:endParaRPr lang="en-GB" sz="1100" noProof="0" dirty="0">
                        <a:solidFill>
                          <a:schemeClr val="tx1"/>
                        </a:solidFill>
                        <a:latin typeface="Arial" panose="020B0604020202020204" pitchFamily="34" charset="0"/>
                        <a:cs typeface="Arial" panose="020B0604020202020204" pitchFamily="34" charset="0"/>
                      </a:endParaRPr>
                    </a:p>
                  </a:txBody>
                  <a:tcPr marL="38579" marR="38579" marT="19287" marB="19287"/>
                </a:tc>
                <a:tc>
                  <a:txBody>
                    <a:bodyPr/>
                    <a:lstStyle/>
                    <a:p>
                      <a:r>
                        <a:rPr lang="en-GB" sz="1100" noProof="0" dirty="0">
                          <a:solidFill>
                            <a:schemeClr val="tx1"/>
                          </a:solidFill>
                          <a:latin typeface="Arial" panose="020B0604020202020204" pitchFamily="34" charset="0"/>
                          <a:cs typeface="Arial" panose="020B0604020202020204" pitchFamily="34" charset="0"/>
                        </a:rPr>
                        <a:t>Commercial Company</a:t>
                      </a:r>
                    </a:p>
                  </a:txBody>
                  <a:tcPr marL="38579" marR="38579" marT="19287" marB="19287"/>
                </a:tc>
                <a:extLst>
                  <a:ext uri="{0D108BD9-81ED-4DB2-BD59-A6C34878D82A}">
                    <a16:rowId xmlns:a16="http://schemas.microsoft.com/office/drawing/2014/main" xmlns="" val="10000"/>
                  </a:ext>
                </a:extLst>
              </a:tr>
              <a:tr h="358614">
                <a:tc>
                  <a:txBody>
                    <a:bodyPr/>
                    <a:lstStyle/>
                    <a:p>
                      <a:r>
                        <a:rPr lang="en-GB" sz="1100" noProof="0" dirty="0">
                          <a:solidFill>
                            <a:schemeClr val="tx1"/>
                          </a:solidFill>
                          <a:latin typeface="Arial" panose="020B0604020202020204" pitchFamily="34" charset="0"/>
                          <a:cs typeface="Arial" panose="020B0604020202020204" pitchFamily="34" charset="0"/>
                        </a:rPr>
                        <a:t>Grants/research</a:t>
                      </a:r>
                      <a:r>
                        <a:rPr lang="en-GB" sz="1100" baseline="0" noProof="0" dirty="0">
                          <a:solidFill>
                            <a:schemeClr val="tx1"/>
                          </a:solidFill>
                          <a:latin typeface="Arial" panose="020B0604020202020204" pitchFamily="34" charset="0"/>
                          <a:cs typeface="Arial" panose="020B0604020202020204" pitchFamily="34" charset="0"/>
                        </a:rPr>
                        <a:t> support:</a:t>
                      </a:r>
                    </a:p>
                    <a:p>
                      <a:endParaRPr lang="en-GB" sz="1100" noProof="0" dirty="0">
                        <a:solidFill>
                          <a:schemeClr val="tx1"/>
                        </a:solidFill>
                        <a:latin typeface="Arial" panose="020B0604020202020204" pitchFamily="34" charset="0"/>
                        <a:cs typeface="Arial" panose="020B0604020202020204" pitchFamily="34" charset="0"/>
                      </a:endParaRPr>
                    </a:p>
                  </a:txBody>
                  <a:tcPr marL="38579" marR="38579" marT="19287" marB="19287"/>
                </a:tc>
                <a:tc>
                  <a:txBody>
                    <a:bodyPr/>
                    <a:lstStyle/>
                    <a:p>
                      <a:r>
                        <a:rPr lang="nl-NL" sz="1100" noProof="0" dirty="0">
                          <a:solidFill>
                            <a:schemeClr val="accent1">
                              <a:lumMod val="50000"/>
                            </a:schemeClr>
                          </a:solidFill>
                          <a:latin typeface="Arial" panose="020B0604020202020204" pitchFamily="34" charset="0"/>
                          <a:cs typeface="Arial" panose="020B0604020202020204" pitchFamily="34" charset="0"/>
                        </a:rPr>
                        <a:t> </a:t>
                      </a:r>
                      <a:r>
                        <a:rPr lang="nl-NL" sz="1100" noProof="0" dirty="0" err="1">
                          <a:solidFill>
                            <a:schemeClr val="accent1">
                              <a:lumMod val="50000"/>
                            </a:schemeClr>
                          </a:solidFill>
                          <a:latin typeface="Arial" panose="020B0604020202020204" pitchFamily="34" charset="0"/>
                          <a:cs typeface="Arial" panose="020B0604020202020204" pitchFamily="34" charset="0"/>
                        </a:rPr>
                        <a:t>Bencard</a:t>
                      </a:r>
                      <a:r>
                        <a:rPr lang="nl-NL" sz="1100" noProof="0" dirty="0">
                          <a:solidFill>
                            <a:schemeClr val="accent1">
                              <a:lumMod val="50000"/>
                            </a:schemeClr>
                          </a:solidFill>
                          <a:latin typeface="Arial" panose="020B0604020202020204" pitchFamily="34" charset="0"/>
                          <a:cs typeface="Arial" panose="020B0604020202020204" pitchFamily="34" charset="0"/>
                        </a:rPr>
                        <a:t> Allergie</a:t>
                      </a:r>
                      <a:r>
                        <a:rPr lang="nl-NL" sz="1100" baseline="0" noProof="0" dirty="0">
                          <a:solidFill>
                            <a:schemeClr val="accent1">
                              <a:lumMod val="50000"/>
                            </a:schemeClr>
                          </a:solidFill>
                          <a:latin typeface="Arial" panose="020B0604020202020204" pitchFamily="34" charset="0"/>
                          <a:cs typeface="Arial" panose="020B0604020202020204" pitchFamily="34" charset="0"/>
                        </a:rPr>
                        <a:t> GmbH (</a:t>
                      </a:r>
                      <a:r>
                        <a:rPr lang="nl-NL" sz="1100" baseline="0" noProof="0" dirty="0" err="1">
                          <a:solidFill>
                            <a:schemeClr val="accent1">
                              <a:lumMod val="50000"/>
                            </a:schemeClr>
                          </a:solidFill>
                          <a:latin typeface="Arial" panose="020B0604020202020204" pitchFamily="34" charset="0"/>
                          <a:cs typeface="Arial" panose="020B0604020202020204" pitchFamily="34" charset="0"/>
                        </a:rPr>
                        <a:t>unrestricted</a:t>
                      </a:r>
                      <a:r>
                        <a:rPr lang="nl-NL" sz="1100" baseline="0" noProof="0" dirty="0">
                          <a:solidFill>
                            <a:schemeClr val="accent1">
                              <a:lumMod val="50000"/>
                            </a:schemeClr>
                          </a:solidFill>
                          <a:latin typeface="Arial" panose="020B0604020202020204" pitchFamily="34" charset="0"/>
                          <a:cs typeface="Arial" panose="020B0604020202020204" pitchFamily="34" charset="0"/>
                        </a:rPr>
                        <a:t> </a:t>
                      </a:r>
                      <a:r>
                        <a:rPr lang="nl-NL" sz="1100" baseline="0" noProof="0" dirty="0" err="1">
                          <a:solidFill>
                            <a:schemeClr val="accent1">
                              <a:lumMod val="50000"/>
                            </a:schemeClr>
                          </a:solidFill>
                          <a:latin typeface="Arial" panose="020B0604020202020204" pitchFamily="34" charset="0"/>
                          <a:cs typeface="Arial" panose="020B0604020202020204" pitchFamily="34" charset="0"/>
                        </a:rPr>
                        <a:t>grant</a:t>
                      </a:r>
                      <a:r>
                        <a:rPr lang="nl-NL" sz="1100" baseline="0" noProof="0" dirty="0">
                          <a:solidFill>
                            <a:schemeClr val="accent1">
                              <a:lumMod val="50000"/>
                            </a:schemeClr>
                          </a:solidFill>
                          <a:latin typeface="Arial" panose="020B0604020202020204" pitchFamily="34" charset="0"/>
                          <a:cs typeface="Arial" panose="020B0604020202020204" pitchFamily="34" charset="0"/>
                        </a:rPr>
                        <a:t> </a:t>
                      </a:r>
                      <a:r>
                        <a:rPr lang="nl-NL" sz="1100" baseline="0" noProof="0" dirty="0" err="1">
                          <a:solidFill>
                            <a:schemeClr val="accent1">
                              <a:lumMod val="50000"/>
                            </a:schemeClr>
                          </a:solidFill>
                          <a:latin typeface="Arial" panose="020B0604020202020204" pitchFamily="34" charset="0"/>
                          <a:cs typeface="Arial" panose="020B0604020202020204" pitchFamily="34" charset="0"/>
                        </a:rPr>
                        <a:t>for</a:t>
                      </a:r>
                      <a:r>
                        <a:rPr lang="nl-NL" sz="1100" baseline="0" noProof="0" dirty="0">
                          <a:solidFill>
                            <a:schemeClr val="accent1">
                              <a:lumMod val="50000"/>
                            </a:schemeClr>
                          </a:solidFill>
                          <a:latin typeface="Arial" panose="020B0604020202020204" pitchFamily="34" charset="0"/>
                          <a:cs typeface="Arial" panose="020B0604020202020204" pitchFamily="34" charset="0"/>
                        </a:rPr>
                        <a:t> research)</a:t>
                      </a:r>
                      <a:endParaRPr lang="en-GB" sz="1100" noProof="0" dirty="0">
                        <a:solidFill>
                          <a:schemeClr val="accent1">
                            <a:lumMod val="50000"/>
                          </a:schemeClr>
                        </a:solidFill>
                        <a:latin typeface="Arial" panose="020B0604020202020204" pitchFamily="34" charset="0"/>
                        <a:cs typeface="Arial" panose="020B0604020202020204" pitchFamily="34" charset="0"/>
                      </a:endParaRPr>
                    </a:p>
                  </a:txBody>
                  <a:tcPr marL="38579" marR="38579" marT="19287" marB="19287"/>
                </a:tc>
                <a:extLst>
                  <a:ext uri="{0D108BD9-81ED-4DB2-BD59-A6C34878D82A}">
                    <a16:rowId xmlns:a16="http://schemas.microsoft.com/office/drawing/2014/main" xmlns="" val="10001"/>
                  </a:ext>
                </a:extLst>
              </a:tr>
              <a:tr h="358614">
                <a:tc>
                  <a:txBody>
                    <a:bodyPr/>
                    <a:lstStyle/>
                    <a:p>
                      <a:r>
                        <a:rPr lang="en-GB" sz="1100" noProof="0" dirty="0">
                          <a:solidFill>
                            <a:schemeClr val="tx1"/>
                          </a:solidFill>
                          <a:latin typeface="Arial" panose="020B0604020202020204" pitchFamily="34" charset="0"/>
                          <a:cs typeface="Arial" panose="020B0604020202020204" pitchFamily="34" charset="0"/>
                        </a:rPr>
                        <a:t>Honoraria</a:t>
                      </a:r>
                      <a:r>
                        <a:rPr lang="en-GB" sz="1100" baseline="0" noProof="0" dirty="0">
                          <a:solidFill>
                            <a:schemeClr val="tx1"/>
                          </a:solidFill>
                          <a:latin typeface="Arial" panose="020B0604020202020204" pitchFamily="34" charset="0"/>
                          <a:cs typeface="Arial" panose="020B0604020202020204" pitchFamily="34" charset="0"/>
                        </a:rPr>
                        <a:t> or consultation fees:</a:t>
                      </a:r>
                    </a:p>
                    <a:p>
                      <a:endParaRPr lang="en-GB" sz="1100" noProof="0" dirty="0">
                        <a:solidFill>
                          <a:schemeClr val="tx1"/>
                        </a:solidFill>
                        <a:latin typeface="Arial" panose="020B0604020202020204" pitchFamily="34" charset="0"/>
                        <a:cs typeface="Arial" panose="020B0604020202020204" pitchFamily="34" charset="0"/>
                      </a:endParaRPr>
                    </a:p>
                  </a:txBody>
                  <a:tcPr marL="38579" marR="38579" marT="19287" marB="1928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100" noProof="0" dirty="0" err="1">
                          <a:solidFill>
                            <a:schemeClr val="accent1">
                              <a:lumMod val="50000"/>
                            </a:schemeClr>
                          </a:solidFill>
                          <a:latin typeface="Arial" panose="020B0604020202020204" pitchFamily="34" charset="0"/>
                          <a:cs typeface="Arial" panose="020B0604020202020204" pitchFamily="34" charset="0"/>
                        </a:rPr>
                        <a:t>Bencard</a:t>
                      </a:r>
                      <a:r>
                        <a:rPr lang="nl-NL" sz="1100" noProof="0" dirty="0">
                          <a:solidFill>
                            <a:schemeClr val="accent1">
                              <a:lumMod val="50000"/>
                            </a:schemeClr>
                          </a:solidFill>
                          <a:latin typeface="Arial" panose="020B0604020202020204" pitchFamily="34" charset="0"/>
                          <a:cs typeface="Arial" panose="020B0604020202020204" pitchFamily="34" charset="0"/>
                        </a:rPr>
                        <a:t> Allergie</a:t>
                      </a:r>
                      <a:r>
                        <a:rPr lang="nl-NL" sz="1100" baseline="0" noProof="0" dirty="0">
                          <a:solidFill>
                            <a:schemeClr val="accent1">
                              <a:lumMod val="50000"/>
                            </a:schemeClr>
                          </a:solidFill>
                          <a:latin typeface="Arial" panose="020B0604020202020204" pitchFamily="34" charset="0"/>
                          <a:cs typeface="Arial" panose="020B0604020202020204" pitchFamily="34" charset="0"/>
                        </a:rPr>
                        <a:t> GmbH </a:t>
                      </a:r>
                      <a:endParaRPr lang="en-GB" sz="1100" noProof="0" dirty="0">
                        <a:solidFill>
                          <a:schemeClr val="accent1">
                            <a:lumMod val="50000"/>
                          </a:schemeClr>
                        </a:solidFill>
                        <a:latin typeface="Arial" panose="020B0604020202020204" pitchFamily="34" charset="0"/>
                        <a:cs typeface="Arial" panose="020B0604020202020204" pitchFamily="34" charset="0"/>
                      </a:endParaRPr>
                    </a:p>
                  </a:txBody>
                  <a:tcPr marL="38579" marR="38579" marT="19287" marB="19287"/>
                </a:tc>
                <a:extLst>
                  <a:ext uri="{0D108BD9-81ED-4DB2-BD59-A6C34878D82A}">
                    <a16:rowId xmlns:a16="http://schemas.microsoft.com/office/drawing/2014/main" xmlns="" val="10002"/>
                  </a:ext>
                </a:extLst>
              </a:tr>
              <a:tr h="518634">
                <a:tc>
                  <a:txBody>
                    <a:bodyPr/>
                    <a:lstStyle/>
                    <a:p>
                      <a:r>
                        <a:rPr lang="en-GB" sz="1100" noProof="0" dirty="0">
                          <a:solidFill>
                            <a:schemeClr val="tx1"/>
                          </a:solidFill>
                          <a:latin typeface="Arial" panose="020B0604020202020204" pitchFamily="34" charset="0"/>
                          <a:cs typeface="Arial" panose="020B0604020202020204" pitchFamily="34" charset="0"/>
                        </a:rPr>
                        <a:t>Participation</a:t>
                      </a:r>
                      <a:r>
                        <a:rPr lang="en-GB" sz="1100" baseline="0" noProof="0" dirty="0">
                          <a:solidFill>
                            <a:schemeClr val="tx1"/>
                          </a:solidFill>
                          <a:latin typeface="Arial" panose="020B0604020202020204" pitchFamily="34" charset="0"/>
                          <a:cs typeface="Arial" panose="020B0604020202020204" pitchFamily="34" charset="0"/>
                        </a:rPr>
                        <a:t> in a company sponsored bureau:</a:t>
                      </a:r>
                    </a:p>
                    <a:p>
                      <a:endParaRPr lang="en-GB" sz="1100" noProof="0" dirty="0">
                        <a:solidFill>
                          <a:schemeClr val="tx1"/>
                        </a:solidFill>
                        <a:latin typeface="Arial" panose="020B0604020202020204" pitchFamily="34" charset="0"/>
                        <a:cs typeface="Arial" panose="020B0604020202020204" pitchFamily="34" charset="0"/>
                      </a:endParaRPr>
                    </a:p>
                  </a:txBody>
                  <a:tcPr marL="38579" marR="38579" marT="19287" marB="19287"/>
                </a:tc>
                <a:tc>
                  <a:txBody>
                    <a:bodyPr/>
                    <a:lstStyle/>
                    <a:p>
                      <a:endParaRPr lang="en-GB" sz="1100" noProof="0" dirty="0">
                        <a:solidFill>
                          <a:schemeClr val="accent1">
                            <a:lumMod val="50000"/>
                          </a:schemeClr>
                        </a:solidFill>
                        <a:latin typeface="Arial" panose="020B0604020202020204" pitchFamily="34" charset="0"/>
                        <a:cs typeface="Arial" panose="020B0604020202020204" pitchFamily="34" charset="0"/>
                      </a:endParaRPr>
                    </a:p>
                  </a:txBody>
                  <a:tcPr marL="38579" marR="38579" marT="19287" marB="19287"/>
                </a:tc>
                <a:extLst>
                  <a:ext uri="{0D108BD9-81ED-4DB2-BD59-A6C34878D82A}">
                    <a16:rowId xmlns:a16="http://schemas.microsoft.com/office/drawing/2014/main" xmlns="" val="10003"/>
                  </a:ext>
                </a:extLst>
              </a:tr>
              <a:tr h="358614">
                <a:tc>
                  <a:txBody>
                    <a:bodyPr/>
                    <a:lstStyle/>
                    <a:p>
                      <a:r>
                        <a:rPr lang="en-GB" sz="1100" noProof="0" dirty="0">
                          <a:solidFill>
                            <a:schemeClr val="tx1"/>
                          </a:solidFill>
                          <a:latin typeface="Arial" panose="020B0604020202020204" pitchFamily="34" charset="0"/>
                          <a:cs typeface="Arial" panose="020B0604020202020204" pitchFamily="34" charset="0"/>
                        </a:rPr>
                        <a:t>Stock</a:t>
                      </a:r>
                      <a:r>
                        <a:rPr lang="en-GB" sz="1100" baseline="0" noProof="0" dirty="0">
                          <a:solidFill>
                            <a:schemeClr val="tx1"/>
                          </a:solidFill>
                          <a:latin typeface="Arial" panose="020B0604020202020204" pitchFamily="34" charset="0"/>
                          <a:cs typeface="Arial" panose="020B0604020202020204" pitchFamily="34" charset="0"/>
                        </a:rPr>
                        <a:t> shareholder:</a:t>
                      </a:r>
                    </a:p>
                    <a:p>
                      <a:endParaRPr lang="en-GB" sz="1100" noProof="0" dirty="0">
                        <a:solidFill>
                          <a:schemeClr val="tx1"/>
                        </a:solidFill>
                        <a:latin typeface="Arial" panose="020B0604020202020204" pitchFamily="34" charset="0"/>
                        <a:cs typeface="Arial" panose="020B0604020202020204" pitchFamily="34" charset="0"/>
                      </a:endParaRPr>
                    </a:p>
                  </a:txBody>
                  <a:tcPr marL="38579" marR="38579" marT="19287" marB="19287"/>
                </a:tc>
                <a:tc>
                  <a:txBody>
                    <a:bodyPr/>
                    <a:lstStyle/>
                    <a:p>
                      <a:endParaRPr lang="en-GB" sz="1100" noProof="0" dirty="0">
                        <a:solidFill>
                          <a:schemeClr val="accent1">
                            <a:lumMod val="50000"/>
                          </a:schemeClr>
                        </a:solidFill>
                        <a:latin typeface="Arial" panose="020B0604020202020204" pitchFamily="34" charset="0"/>
                        <a:cs typeface="Arial" panose="020B0604020202020204" pitchFamily="34" charset="0"/>
                      </a:endParaRPr>
                    </a:p>
                  </a:txBody>
                  <a:tcPr marL="38579" marR="38579" marT="19287" marB="19287"/>
                </a:tc>
                <a:extLst>
                  <a:ext uri="{0D108BD9-81ED-4DB2-BD59-A6C34878D82A}">
                    <a16:rowId xmlns:a16="http://schemas.microsoft.com/office/drawing/2014/main" xmlns="" val="10004"/>
                  </a:ext>
                </a:extLst>
              </a:tr>
              <a:tr h="358614">
                <a:tc>
                  <a:txBody>
                    <a:bodyPr/>
                    <a:lstStyle/>
                    <a:p>
                      <a:r>
                        <a:rPr lang="en-GB" sz="1100" noProof="0" dirty="0">
                          <a:solidFill>
                            <a:schemeClr val="tx1"/>
                          </a:solidFill>
                          <a:latin typeface="Arial" panose="020B0604020202020204" pitchFamily="34" charset="0"/>
                          <a:cs typeface="Arial" panose="020B0604020202020204" pitchFamily="34" charset="0"/>
                        </a:rPr>
                        <a:t>Spouse / partner:</a:t>
                      </a:r>
                    </a:p>
                    <a:p>
                      <a:endParaRPr lang="en-GB" sz="1100" noProof="0" dirty="0">
                        <a:solidFill>
                          <a:schemeClr val="tx1"/>
                        </a:solidFill>
                        <a:latin typeface="Arial" panose="020B0604020202020204" pitchFamily="34" charset="0"/>
                        <a:cs typeface="Arial" panose="020B0604020202020204" pitchFamily="34" charset="0"/>
                      </a:endParaRPr>
                    </a:p>
                  </a:txBody>
                  <a:tcPr marL="38579" marR="38579" marT="19287" marB="19287"/>
                </a:tc>
                <a:tc>
                  <a:txBody>
                    <a:bodyPr/>
                    <a:lstStyle/>
                    <a:p>
                      <a:endParaRPr lang="en-GB" sz="1100" noProof="0" dirty="0">
                        <a:solidFill>
                          <a:schemeClr val="accent1">
                            <a:lumMod val="50000"/>
                          </a:schemeClr>
                        </a:solidFill>
                        <a:latin typeface="Arial" panose="020B0604020202020204" pitchFamily="34" charset="0"/>
                        <a:cs typeface="Arial" panose="020B0604020202020204" pitchFamily="34" charset="0"/>
                      </a:endParaRPr>
                    </a:p>
                  </a:txBody>
                  <a:tcPr marL="38579" marR="38579" marT="19287" marB="19287"/>
                </a:tc>
                <a:extLst>
                  <a:ext uri="{0D108BD9-81ED-4DB2-BD59-A6C34878D82A}">
                    <a16:rowId xmlns:a16="http://schemas.microsoft.com/office/drawing/2014/main" xmlns="" val="10005"/>
                  </a:ext>
                </a:extLst>
              </a:tr>
              <a:tr h="518634">
                <a:tc>
                  <a:txBody>
                    <a:bodyPr/>
                    <a:lstStyle/>
                    <a:p>
                      <a:r>
                        <a:rPr lang="en-GB" sz="1100" noProof="0" dirty="0">
                          <a:solidFill>
                            <a:schemeClr val="tx1"/>
                          </a:solidFill>
                          <a:latin typeface="Arial" panose="020B0604020202020204" pitchFamily="34" charset="0"/>
                          <a:cs typeface="Arial" panose="020B0604020202020204" pitchFamily="34" charset="0"/>
                        </a:rPr>
                        <a:t>Other support / </a:t>
                      </a:r>
                      <a:r>
                        <a:rPr lang="en-GB" sz="1100" baseline="0" noProof="0" dirty="0">
                          <a:solidFill>
                            <a:schemeClr val="tx1"/>
                          </a:solidFill>
                          <a:latin typeface="Arial" panose="020B0604020202020204" pitchFamily="34" charset="0"/>
                          <a:cs typeface="Arial" panose="020B0604020202020204" pitchFamily="34" charset="0"/>
                        </a:rPr>
                        <a:t>potential </a:t>
                      </a:r>
                      <a:r>
                        <a:rPr lang="en-GB" sz="1100" noProof="0" dirty="0">
                          <a:solidFill>
                            <a:schemeClr val="tx1"/>
                          </a:solidFill>
                          <a:latin typeface="Arial" panose="020B0604020202020204" pitchFamily="34" charset="0"/>
                          <a:cs typeface="Arial" panose="020B0604020202020204" pitchFamily="34" charset="0"/>
                        </a:rPr>
                        <a:t>conflict of interest:</a:t>
                      </a:r>
                    </a:p>
                    <a:p>
                      <a:endParaRPr lang="en-GB" sz="1100" noProof="0" dirty="0">
                        <a:solidFill>
                          <a:schemeClr val="tx1"/>
                        </a:solidFill>
                        <a:latin typeface="Arial" panose="020B0604020202020204" pitchFamily="34" charset="0"/>
                        <a:cs typeface="Arial" panose="020B0604020202020204" pitchFamily="34" charset="0"/>
                      </a:endParaRPr>
                    </a:p>
                  </a:txBody>
                  <a:tcPr marL="38579" marR="38579" marT="19287" marB="19287"/>
                </a:tc>
                <a:tc>
                  <a:txBody>
                    <a:bodyPr/>
                    <a:lstStyle/>
                    <a:p>
                      <a:endParaRPr lang="en-GB" sz="1100" noProof="0" dirty="0">
                        <a:solidFill>
                          <a:schemeClr val="accent1">
                            <a:lumMod val="50000"/>
                          </a:schemeClr>
                        </a:solidFill>
                        <a:latin typeface="Arial" panose="020B0604020202020204" pitchFamily="34" charset="0"/>
                        <a:cs typeface="Arial" panose="020B0604020202020204" pitchFamily="34" charset="0"/>
                      </a:endParaRPr>
                    </a:p>
                  </a:txBody>
                  <a:tcPr marL="38579" marR="38579" marT="19287" marB="19287"/>
                </a:tc>
                <a:extLst>
                  <a:ext uri="{0D108BD9-81ED-4DB2-BD59-A6C34878D82A}">
                    <a16:rowId xmlns:a16="http://schemas.microsoft.com/office/drawing/2014/main" xmlns="" val="10006"/>
                  </a:ext>
                </a:extLst>
              </a:tr>
            </a:tbl>
          </a:graphicData>
        </a:graphic>
      </p:graphicFrame>
      <p:sp>
        <p:nvSpPr>
          <p:cNvPr id="6" name="Text Placeholder 4">
            <a:extLst>
              <a:ext uri="{FF2B5EF4-FFF2-40B4-BE49-F238E27FC236}">
                <a16:creationId xmlns:a16="http://schemas.microsoft.com/office/drawing/2014/main" xmlns="" id="{6F0647CC-D941-4E68-AC75-010AE8EE4F9B}"/>
              </a:ext>
            </a:extLst>
          </p:cNvPr>
          <p:cNvSpPr txBox="1">
            <a:spLocks/>
          </p:cNvSpPr>
          <p:nvPr/>
        </p:nvSpPr>
        <p:spPr>
          <a:xfrm>
            <a:off x="383254" y="4401301"/>
            <a:ext cx="8314262" cy="553367"/>
          </a:xfrm>
          <a:prstGeom prst="rect">
            <a:avLst/>
          </a:prstGeom>
          <a:ln>
            <a:solidFill>
              <a:srgbClr val="FF0000"/>
            </a:solidFill>
          </a:ln>
        </p:spPr>
        <p:txBody>
          <a:bodyPr lIns="51435" tIns="25718" rIns="51435" bIns="25718" anchor="ctr">
            <a:normAutofit fontScale="92500"/>
          </a:bodyP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685800">
              <a:defRPr/>
            </a:pPr>
            <a:r>
              <a:rPr lang="en-US" altLang="fr-FR" sz="800" dirty="0">
                <a:solidFill>
                  <a:prstClr val="white">
                    <a:lumMod val="50000"/>
                  </a:prstClr>
                </a:solidFill>
                <a:latin typeface="Times" panose="02020603050405020304" pitchFamily="18" charset="0"/>
                <a:ea typeface="ＭＳ Ｐゴシック" panose="020B0600070205080204" pitchFamily="34" charset="-128"/>
                <a:cs typeface="Times" panose="02020603050405020304" pitchFamily="18" charset="0"/>
              </a:rPr>
              <a:t>This event is accredited for CME credits by EBAP and EACCME and speakers are required to disclose their potential conflict of interest. The intent of this disclosure is not to prevent a speaker with a conflict of interest (any significant financial relationship a speaker has with manufacturers or providers of any commercial products or services relevant to the talk) from making a presentation, but rather to provide listeners with information on which they can make their own judgments. It remains for audience members to determine whether the speaker’s interests, or relationships may influence the presentation. The ERS does not view the existence of these interests or commitments as necessarily implying bias or decreasing the value of the speaker’s presentation. Drug or device advertisement is forbidden. </a:t>
            </a:r>
            <a:endParaRPr lang="fr-CH" sz="800" dirty="0">
              <a:solidFill>
                <a:prstClr val="white">
                  <a:lumMod val="50000"/>
                </a:prstClr>
              </a:solidFill>
              <a:latin typeface="Times" panose="02020603050405020304" pitchFamily="18" charset="0"/>
              <a:cs typeface="Times" panose="02020603050405020304" pitchFamily="18" charset="0"/>
            </a:endParaRPr>
          </a:p>
        </p:txBody>
      </p:sp>
    </p:spTree>
    <p:custDataLst>
      <p:tags r:id="rId1"/>
    </p:custDataLst>
    <p:extLst>
      <p:ext uri="{BB962C8B-B14F-4D97-AF65-F5344CB8AC3E}">
        <p14:creationId xmlns:p14="http://schemas.microsoft.com/office/powerpoint/2010/main" val="4054953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3165817"/>
            <a:ext cx="5184577" cy="179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535583"/>
            <a:ext cx="5760640" cy="1450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kstvak 6"/>
          <p:cNvSpPr txBox="1"/>
          <p:nvPr/>
        </p:nvSpPr>
        <p:spPr>
          <a:xfrm>
            <a:off x="3851920" y="51470"/>
            <a:ext cx="4392488" cy="461665"/>
          </a:xfrm>
          <a:prstGeom prst="rect">
            <a:avLst/>
          </a:prstGeom>
          <a:noFill/>
        </p:spPr>
        <p:txBody>
          <a:bodyPr wrap="square" rtlCol="0">
            <a:spAutoFit/>
          </a:bodyPr>
          <a:lstStyle/>
          <a:p>
            <a:pPr algn="ctr"/>
            <a:r>
              <a:rPr lang="nl-NL" sz="2400" dirty="0" err="1"/>
              <a:t>Women</a:t>
            </a:r>
            <a:r>
              <a:rPr lang="nl-NL" sz="2400" dirty="0"/>
              <a:t> in </a:t>
            </a:r>
            <a:r>
              <a:rPr lang="nl-NL" sz="2400" dirty="0" err="1"/>
              <a:t>Science</a:t>
            </a:r>
            <a:r>
              <a:rPr lang="nl-NL" sz="2400" dirty="0"/>
              <a:t>?</a:t>
            </a:r>
            <a:endParaRPr lang="en-GB" sz="2400" dirty="0"/>
          </a:p>
        </p:txBody>
      </p:sp>
      <p:pic>
        <p:nvPicPr>
          <p:cNvPr id="8" name="Picture 4" descr="Afbeeldingsresultaat voor ers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49276" y="29491"/>
            <a:ext cx="750540" cy="599038"/>
          </a:xfrm>
          <a:prstGeom prst="rect">
            <a:avLst/>
          </a:prstGeom>
          <a:noFill/>
          <a:extLst>
            <a:ext uri="{909E8E84-426E-40dd-AFC4-6F175D3DCCD1}">
              <a14:hiddenFill xmlns:a14="http://schemas.microsoft.com/office/drawing/2010/main">
                <a:solidFill>
                  <a:srgbClr val="FFFFFF"/>
                </a:solidFill>
              </a14:hiddenFill>
            </a:ext>
          </a:extLst>
        </p:spPr>
      </p:pic>
      <p:cxnSp>
        <p:nvCxnSpPr>
          <p:cNvPr id="9" name="Rechte verbindingslijn 8"/>
          <p:cNvCxnSpPr/>
          <p:nvPr/>
        </p:nvCxnSpPr>
        <p:spPr>
          <a:xfrm>
            <a:off x="3786809" y="555526"/>
            <a:ext cx="5230008" cy="0"/>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652120" cy="1550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219265">
            <a:off x="1350144" y="1096476"/>
            <a:ext cx="5192807" cy="2363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86374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p:cNvSpPr txBox="1"/>
          <p:nvPr/>
        </p:nvSpPr>
        <p:spPr>
          <a:xfrm>
            <a:off x="3851920" y="51470"/>
            <a:ext cx="4392488" cy="461665"/>
          </a:xfrm>
          <a:prstGeom prst="rect">
            <a:avLst/>
          </a:prstGeom>
          <a:noFill/>
        </p:spPr>
        <p:txBody>
          <a:bodyPr wrap="square" rtlCol="0">
            <a:spAutoFit/>
          </a:bodyPr>
          <a:lstStyle/>
          <a:p>
            <a:pPr algn="ctr"/>
            <a:r>
              <a:rPr lang="nl-NL" sz="2400" dirty="0" err="1"/>
              <a:t>Credibility</a:t>
            </a:r>
            <a:r>
              <a:rPr lang="nl-NL" sz="2400" dirty="0"/>
              <a:t> of </a:t>
            </a:r>
            <a:r>
              <a:rPr lang="nl-NL" sz="2400" dirty="0" err="1"/>
              <a:t>women</a:t>
            </a:r>
            <a:r>
              <a:rPr lang="nl-NL" sz="2400" dirty="0"/>
              <a:t> in </a:t>
            </a:r>
            <a:r>
              <a:rPr lang="nl-NL" sz="2400" dirty="0" err="1"/>
              <a:t>science</a:t>
            </a:r>
            <a:endParaRPr lang="en-GB" sz="2400" dirty="0"/>
          </a:p>
        </p:txBody>
      </p:sp>
      <p:pic>
        <p:nvPicPr>
          <p:cNvPr id="8" name="Picture 4" descr="Afbeeldingsresultaat voor ers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49276" y="29491"/>
            <a:ext cx="750540" cy="599038"/>
          </a:xfrm>
          <a:prstGeom prst="rect">
            <a:avLst/>
          </a:prstGeom>
          <a:noFill/>
          <a:extLst>
            <a:ext uri="{909E8E84-426E-40dd-AFC4-6F175D3DCCD1}">
              <a14:hiddenFill xmlns:a14="http://schemas.microsoft.com/office/drawing/2010/main">
                <a:solidFill>
                  <a:srgbClr val="FFFFFF"/>
                </a:solidFill>
              </a14:hiddenFill>
            </a:ext>
          </a:extLst>
        </p:spPr>
      </p:pic>
      <p:cxnSp>
        <p:nvCxnSpPr>
          <p:cNvPr id="9" name="Rechte verbindingslijn 8"/>
          <p:cNvCxnSpPr/>
          <p:nvPr/>
        </p:nvCxnSpPr>
        <p:spPr>
          <a:xfrm>
            <a:off x="3786809" y="555526"/>
            <a:ext cx="5230008" cy="0"/>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hthoek 2"/>
          <p:cNvSpPr/>
          <p:nvPr/>
        </p:nvSpPr>
        <p:spPr>
          <a:xfrm>
            <a:off x="251520" y="555526"/>
            <a:ext cx="8259285" cy="707886"/>
          </a:xfrm>
          <a:prstGeom prst="rect">
            <a:avLst/>
          </a:prstGeom>
        </p:spPr>
        <p:txBody>
          <a:bodyPr wrap="square">
            <a:spAutoFit/>
          </a:bodyPr>
          <a:lstStyle/>
          <a:p>
            <a:r>
              <a:rPr lang="en-GB" sz="2000" i="1" dirty="0"/>
              <a:t>Tim Hunt: “Three things happen when women are in the lab: you fall in love with them, they fall in love with you, and when you criticise them they cry."</a:t>
            </a:r>
          </a:p>
        </p:txBody>
      </p:sp>
      <p:sp>
        <p:nvSpPr>
          <p:cNvPr id="13" name="Rechthoek 12"/>
          <p:cNvSpPr/>
          <p:nvPr/>
        </p:nvSpPr>
        <p:spPr>
          <a:xfrm>
            <a:off x="936104" y="1275606"/>
            <a:ext cx="7812360" cy="400110"/>
          </a:xfrm>
          <a:prstGeom prst="rect">
            <a:avLst/>
          </a:prstGeom>
        </p:spPr>
        <p:txBody>
          <a:bodyPr wrap="square">
            <a:spAutoFit/>
          </a:bodyPr>
          <a:lstStyle/>
          <a:p>
            <a:r>
              <a:rPr lang="en-GB" sz="1600" b="1" i="1" dirty="0"/>
              <a:t> </a:t>
            </a:r>
            <a:r>
              <a:rPr lang="en-GB" sz="2000" b="1" i="1" dirty="0"/>
              <a:t>#distractingly sexy</a:t>
            </a:r>
            <a:endParaRPr lang="en-GB" sz="1600" i="1"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735" y="2009734"/>
            <a:ext cx="2688126"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8321" y="2007251"/>
            <a:ext cx="3196225" cy="2768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5816" y="1867765"/>
            <a:ext cx="2232191" cy="3047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7901" y="1275606"/>
            <a:ext cx="512652" cy="414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63963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p:cNvSpPr txBox="1"/>
          <p:nvPr/>
        </p:nvSpPr>
        <p:spPr>
          <a:xfrm>
            <a:off x="3851920" y="51470"/>
            <a:ext cx="4392488" cy="461665"/>
          </a:xfrm>
          <a:prstGeom prst="rect">
            <a:avLst/>
          </a:prstGeom>
          <a:noFill/>
        </p:spPr>
        <p:txBody>
          <a:bodyPr wrap="square" rtlCol="0">
            <a:spAutoFit/>
          </a:bodyPr>
          <a:lstStyle/>
          <a:p>
            <a:pPr algn="ctr"/>
            <a:r>
              <a:rPr lang="nl-NL" sz="2400" dirty="0" err="1"/>
              <a:t>Credibility</a:t>
            </a:r>
            <a:r>
              <a:rPr lang="nl-NL" sz="2400" dirty="0"/>
              <a:t> of </a:t>
            </a:r>
            <a:r>
              <a:rPr lang="nl-NL" sz="2400" dirty="0" err="1"/>
              <a:t>women</a:t>
            </a:r>
            <a:r>
              <a:rPr lang="nl-NL" sz="2400" dirty="0"/>
              <a:t> in </a:t>
            </a:r>
            <a:r>
              <a:rPr lang="nl-NL" sz="2400" dirty="0" err="1"/>
              <a:t>science</a:t>
            </a:r>
            <a:endParaRPr lang="en-GB" sz="2400" dirty="0"/>
          </a:p>
        </p:txBody>
      </p:sp>
      <p:pic>
        <p:nvPicPr>
          <p:cNvPr id="8" name="Picture 4" descr="Afbeeldingsresultaat voor ers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9276" y="29491"/>
            <a:ext cx="750540" cy="599038"/>
          </a:xfrm>
          <a:prstGeom prst="rect">
            <a:avLst/>
          </a:prstGeom>
          <a:noFill/>
          <a:extLst>
            <a:ext uri="{909E8E84-426E-40dd-AFC4-6F175D3DCCD1}">
              <a14:hiddenFill xmlns:a14="http://schemas.microsoft.com/office/drawing/2010/main">
                <a:solidFill>
                  <a:srgbClr val="FFFFFF"/>
                </a:solidFill>
              </a14:hiddenFill>
            </a:ext>
          </a:extLst>
        </p:spPr>
      </p:pic>
      <p:cxnSp>
        <p:nvCxnSpPr>
          <p:cNvPr id="9" name="Rechte verbindingslijn 8"/>
          <p:cNvCxnSpPr/>
          <p:nvPr/>
        </p:nvCxnSpPr>
        <p:spPr>
          <a:xfrm>
            <a:off x="3786809" y="555526"/>
            <a:ext cx="5230008" cy="0"/>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14" y="459002"/>
            <a:ext cx="696162" cy="562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hthoek 12"/>
          <p:cNvSpPr/>
          <p:nvPr/>
        </p:nvSpPr>
        <p:spPr>
          <a:xfrm>
            <a:off x="720080" y="513135"/>
            <a:ext cx="7812360" cy="400110"/>
          </a:xfrm>
          <a:prstGeom prst="rect">
            <a:avLst/>
          </a:prstGeom>
        </p:spPr>
        <p:txBody>
          <a:bodyPr wrap="square">
            <a:spAutoFit/>
          </a:bodyPr>
          <a:lstStyle/>
          <a:p>
            <a:r>
              <a:rPr lang="en-GB" sz="1600" b="1" i="1" dirty="0"/>
              <a:t> </a:t>
            </a:r>
            <a:r>
              <a:rPr lang="en-GB" sz="2000" b="1" i="1" dirty="0"/>
              <a:t>#</a:t>
            </a:r>
            <a:r>
              <a:rPr lang="en-GB" sz="2000" b="1" i="1" dirty="0" err="1"/>
              <a:t>manels</a:t>
            </a:r>
            <a:endParaRPr lang="en-GB" sz="1600" i="1" dirty="0"/>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518" y="1706524"/>
            <a:ext cx="2361996" cy="3107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hthoek 13"/>
          <p:cNvSpPr/>
          <p:nvPr/>
        </p:nvSpPr>
        <p:spPr>
          <a:xfrm>
            <a:off x="2272169" y="700238"/>
            <a:ext cx="8259285" cy="707886"/>
          </a:xfrm>
          <a:prstGeom prst="rect">
            <a:avLst/>
          </a:prstGeom>
        </p:spPr>
        <p:txBody>
          <a:bodyPr wrap="square">
            <a:spAutoFit/>
          </a:bodyPr>
          <a:lstStyle/>
          <a:p>
            <a:r>
              <a:rPr lang="en-GB" sz="2000" i="1" dirty="0" err="1"/>
              <a:t>Manel</a:t>
            </a:r>
            <a:r>
              <a:rPr lang="en-GB" sz="2000" i="1" dirty="0"/>
              <a:t> = male-only panel</a:t>
            </a:r>
          </a:p>
          <a:p>
            <a:r>
              <a:rPr lang="nl-NL" sz="2000" i="1" dirty="0" err="1"/>
              <a:t>Manferences</a:t>
            </a:r>
            <a:r>
              <a:rPr lang="nl-NL" sz="2000" i="1" dirty="0"/>
              <a:t> = male-</a:t>
            </a:r>
            <a:r>
              <a:rPr lang="nl-NL" sz="2000" i="1" dirty="0" err="1"/>
              <a:t>dominated</a:t>
            </a:r>
            <a:r>
              <a:rPr lang="nl-NL" sz="2000" i="1" dirty="0"/>
              <a:t> conferences</a:t>
            </a:r>
            <a:endParaRPr lang="en-GB" sz="2000" i="1" dirty="0"/>
          </a:p>
        </p:txBody>
      </p:sp>
      <p:pic>
        <p:nvPicPr>
          <p:cNvPr id="205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r="17618"/>
          <a:stretch/>
        </p:blipFill>
        <p:spPr bwMode="auto">
          <a:xfrm>
            <a:off x="2784198" y="1471410"/>
            <a:ext cx="5943721" cy="3578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77106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hthoek 3"/>
          <p:cNvSpPr/>
          <p:nvPr/>
        </p:nvSpPr>
        <p:spPr>
          <a:xfrm>
            <a:off x="107504" y="1059582"/>
            <a:ext cx="8909312" cy="3293209"/>
          </a:xfrm>
          <a:prstGeom prst="rect">
            <a:avLst/>
          </a:prstGeom>
        </p:spPr>
        <p:txBody>
          <a:bodyPr wrap="square">
            <a:spAutoFit/>
          </a:bodyPr>
          <a:lstStyle/>
          <a:p>
            <a:r>
              <a:rPr lang="en-GB" sz="2400" i="1" dirty="0"/>
              <a:t>There are other approaches within feminism that recognise that part of what’s happened is not so much a backlash, but the sense that there </a:t>
            </a:r>
            <a:r>
              <a:rPr lang="en-GB" sz="3200" b="1" i="1" dirty="0"/>
              <a:t>is a price to pay for the gains that we make</a:t>
            </a:r>
            <a:r>
              <a:rPr lang="en-GB" sz="3200" i="1" dirty="0"/>
              <a:t>, </a:t>
            </a:r>
            <a:r>
              <a:rPr lang="en-GB" sz="2400" i="1" dirty="0"/>
              <a:t>and continue to make, and it’s there in the sense of an </a:t>
            </a:r>
            <a:r>
              <a:rPr lang="en-GB" sz="3200" b="1" i="1" dirty="0"/>
              <a:t>increasingly visible and tangible pressure on women</a:t>
            </a:r>
            <a:r>
              <a:rPr lang="en-GB" sz="2400" i="1" dirty="0"/>
              <a:t>, especially young women, </a:t>
            </a:r>
            <a:r>
              <a:rPr lang="en-GB" sz="3200" b="1" i="1" dirty="0"/>
              <a:t>to have it all, to be it all and work hard, play hard and measure up in all the metrics</a:t>
            </a:r>
          </a:p>
        </p:txBody>
      </p:sp>
      <p:sp>
        <p:nvSpPr>
          <p:cNvPr id="5" name="Rechthoek 4"/>
          <p:cNvSpPr/>
          <p:nvPr/>
        </p:nvSpPr>
        <p:spPr>
          <a:xfrm>
            <a:off x="485292" y="4803998"/>
            <a:ext cx="8640960" cy="338554"/>
          </a:xfrm>
          <a:prstGeom prst="rect">
            <a:avLst/>
          </a:prstGeom>
        </p:spPr>
        <p:txBody>
          <a:bodyPr wrap="square">
            <a:spAutoFit/>
          </a:bodyPr>
          <a:lstStyle/>
          <a:p>
            <a:r>
              <a:rPr lang="en-GB" sz="1600" dirty="0">
                <a:hlinkClick r:id="rId2"/>
              </a:rPr>
              <a:t>https://www.sciencefocus.com/science/is-the-effort-to-get-more-women-in-stem-worth-it/</a:t>
            </a:r>
            <a:endParaRPr lang="en-GB" sz="1600" dirty="0"/>
          </a:p>
        </p:txBody>
      </p:sp>
      <p:pic>
        <p:nvPicPr>
          <p:cNvPr id="9" name="Picture 4" descr="Afbeeldingsresultaat voor ers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9276" y="29491"/>
            <a:ext cx="750540" cy="599038"/>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Rechte verbindingslijn 9"/>
          <p:cNvCxnSpPr/>
          <p:nvPr/>
        </p:nvCxnSpPr>
        <p:spPr>
          <a:xfrm>
            <a:off x="3786809" y="555526"/>
            <a:ext cx="5230008" cy="0"/>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Tekstvak 10"/>
          <p:cNvSpPr txBox="1"/>
          <p:nvPr/>
        </p:nvSpPr>
        <p:spPr>
          <a:xfrm>
            <a:off x="3851920" y="51470"/>
            <a:ext cx="4392488" cy="461665"/>
          </a:xfrm>
          <a:prstGeom prst="rect">
            <a:avLst/>
          </a:prstGeom>
          <a:noFill/>
        </p:spPr>
        <p:txBody>
          <a:bodyPr wrap="square" rtlCol="0">
            <a:spAutoFit/>
          </a:bodyPr>
          <a:lstStyle/>
          <a:p>
            <a:pPr algn="ctr"/>
            <a:r>
              <a:rPr lang="nl-NL" sz="2400" dirty="0" err="1"/>
              <a:t>Credibility</a:t>
            </a:r>
            <a:r>
              <a:rPr lang="nl-NL" sz="2400" dirty="0"/>
              <a:t> of </a:t>
            </a:r>
            <a:r>
              <a:rPr lang="nl-NL" sz="2400" dirty="0" err="1"/>
              <a:t>women</a:t>
            </a:r>
            <a:r>
              <a:rPr lang="nl-NL" sz="2400" dirty="0"/>
              <a:t> in </a:t>
            </a:r>
            <a:r>
              <a:rPr lang="nl-NL" sz="2400" dirty="0" err="1"/>
              <a:t>science</a:t>
            </a:r>
            <a:endParaRPr lang="en-GB" sz="2400" dirty="0"/>
          </a:p>
        </p:txBody>
      </p:sp>
    </p:spTree>
    <p:extLst>
      <p:ext uri="{BB962C8B-B14F-4D97-AF65-F5344CB8AC3E}">
        <p14:creationId xmlns:p14="http://schemas.microsoft.com/office/powerpoint/2010/main" val="21664242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5197"/>
          <a:stretch/>
        </p:blipFill>
        <p:spPr bwMode="auto">
          <a:xfrm>
            <a:off x="102598" y="754107"/>
            <a:ext cx="7637754" cy="161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hoek 3"/>
          <p:cNvSpPr/>
          <p:nvPr/>
        </p:nvSpPr>
        <p:spPr>
          <a:xfrm>
            <a:off x="90843" y="4671015"/>
            <a:ext cx="8933898" cy="276999"/>
          </a:xfrm>
          <a:prstGeom prst="rect">
            <a:avLst/>
          </a:prstGeom>
        </p:spPr>
        <p:txBody>
          <a:bodyPr wrap="square">
            <a:spAutoFit/>
          </a:bodyPr>
          <a:lstStyle/>
          <a:p>
            <a:r>
              <a:rPr lang="en-GB" sz="1200" dirty="0">
                <a:hlinkClick r:id="rId3"/>
              </a:rPr>
              <a:t>https://www.chemistryworld.com/news/high-levels-of-impostor-syndrome-found-in-female-academics/3010214.article</a:t>
            </a:r>
            <a:endParaRPr lang="en-GB" sz="1200" dirty="0"/>
          </a:p>
        </p:txBody>
      </p:sp>
      <p:sp>
        <p:nvSpPr>
          <p:cNvPr id="5" name="Rechthoek 4"/>
          <p:cNvSpPr/>
          <p:nvPr/>
        </p:nvSpPr>
        <p:spPr>
          <a:xfrm>
            <a:off x="323528" y="2697763"/>
            <a:ext cx="7812360" cy="954107"/>
          </a:xfrm>
          <a:prstGeom prst="rect">
            <a:avLst/>
          </a:prstGeom>
        </p:spPr>
        <p:txBody>
          <a:bodyPr wrap="square">
            <a:spAutoFit/>
          </a:bodyPr>
          <a:lstStyle/>
          <a:p>
            <a:pPr algn="ctr"/>
            <a:r>
              <a:rPr lang="en-GB" sz="2400" b="1" i="1" dirty="0"/>
              <a:t> </a:t>
            </a:r>
            <a:r>
              <a:rPr lang="en-GB" sz="3200" b="1" i="1" dirty="0"/>
              <a:t>Impostor syndrome</a:t>
            </a:r>
            <a:r>
              <a:rPr lang="en-GB" sz="2400" i="1" dirty="0"/>
              <a:t>, a condition characterised by feelings of self-doubt, incompetence and a lack of belonging.</a:t>
            </a:r>
          </a:p>
        </p:txBody>
      </p:sp>
      <p:sp>
        <p:nvSpPr>
          <p:cNvPr id="6" name="Rechthoek 5"/>
          <p:cNvSpPr/>
          <p:nvPr/>
        </p:nvSpPr>
        <p:spPr>
          <a:xfrm>
            <a:off x="103970" y="4443958"/>
            <a:ext cx="8747599" cy="461665"/>
          </a:xfrm>
          <a:prstGeom prst="rect">
            <a:avLst/>
          </a:prstGeom>
        </p:spPr>
        <p:txBody>
          <a:bodyPr wrap="square">
            <a:spAutoFit/>
          </a:bodyPr>
          <a:lstStyle/>
          <a:p>
            <a:r>
              <a:rPr lang="en-GB" sz="1200" dirty="0"/>
              <a:t>A R Vaughn, G </a:t>
            </a:r>
            <a:r>
              <a:rPr lang="en-GB" sz="1200" dirty="0" err="1"/>
              <a:t>Taasoobshirazi</a:t>
            </a:r>
            <a:r>
              <a:rPr lang="en-GB" sz="1200" dirty="0"/>
              <a:t> and M L Johnson,</a:t>
            </a:r>
            <a:r>
              <a:rPr lang="en-GB" sz="1200" i="1" dirty="0"/>
              <a:t> Studies in Higher Education</a:t>
            </a:r>
            <a:r>
              <a:rPr lang="en-GB" sz="1200" dirty="0"/>
              <a:t>, 2019, DOI: </a:t>
            </a:r>
            <a:r>
              <a:rPr lang="en-GB" sz="1200" dirty="0">
                <a:hlinkClick r:id="rId4"/>
              </a:rPr>
              <a:t>10.1080/03075079.2019.1568976</a:t>
            </a:r>
            <a:endParaRPr lang="en-GB" sz="1200" dirty="0"/>
          </a:p>
          <a:p>
            <a:r>
              <a:rPr lang="en-GB" sz="1200" dirty="0"/>
              <a:t> </a:t>
            </a:r>
          </a:p>
        </p:txBody>
      </p:sp>
      <p:pic>
        <p:nvPicPr>
          <p:cNvPr id="8" name="Picture 4" descr="Afbeeldingsresultaat voor ers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9276" y="29491"/>
            <a:ext cx="750540" cy="599038"/>
          </a:xfrm>
          <a:prstGeom prst="rect">
            <a:avLst/>
          </a:prstGeom>
          <a:noFill/>
          <a:extLst>
            <a:ext uri="{909E8E84-426E-40dd-AFC4-6F175D3DCCD1}">
              <a14:hiddenFill xmlns:a14="http://schemas.microsoft.com/office/drawing/2010/main">
                <a:solidFill>
                  <a:srgbClr val="FFFFFF"/>
                </a:solidFill>
              </a14:hiddenFill>
            </a:ext>
          </a:extLst>
        </p:spPr>
      </p:pic>
      <p:cxnSp>
        <p:nvCxnSpPr>
          <p:cNvPr id="9" name="Rechte verbindingslijn 8"/>
          <p:cNvCxnSpPr/>
          <p:nvPr/>
        </p:nvCxnSpPr>
        <p:spPr>
          <a:xfrm>
            <a:off x="3786809" y="555526"/>
            <a:ext cx="5230008" cy="0"/>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Tekstvak 10"/>
          <p:cNvSpPr txBox="1"/>
          <p:nvPr/>
        </p:nvSpPr>
        <p:spPr>
          <a:xfrm>
            <a:off x="3851920" y="51470"/>
            <a:ext cx="4392488" cy="461665"/>
          </a:xfrm>
          <a:prstGeom prst="rect">
            <a:avLst/>
          </a:prstGeom>
          <a:noFill/>
        </p:spPr>
        <p:txBody>
          <a:bodyPr wrap="square" rtlCol="0">
            <a:spAutoFit/>
          </a:bodyPr>
          <a:lstStyle/>
          <a:p>
            <a:pPr algn="ctr"/>
            <a:r>
              <a:rPr lang="nl-NL" sz="2400" dirty="0" err="1"/>
              <a:t>Credibility</a:t>
            </a:r>
            <a:r>
              <a:rPr lang="nl-NL" sz="2400" dirty="0"/>
              <a:t> of </a:t>
            </a:r>
            <a:r>
              <a:rPr lang="nl-NL" sz="2400" dirty="0" err="1"/>
              <a:t>women</a:t>
            </a:r>
            <a:r>
              <a:rPr lang="nl-NL" sz="2400" dirty="0"/>
              <a:t> in </a:t>
            </a:r>
            <a:r>
              <a:rPr lang="nl-NL" sz="2400" dirty="0" err="1"/>
              <a:t>science</a:t>
            </a:r>
            <a:endParaRPr lang="en-GB" sz="2400" dirty="0"/>
          </a:p>
        </p:txBody>
      </p:sp>
      <p:sp>
        <p:nvSpPr>
          <p:cNvPr id="2" name="Rechthoek 1"/>
          <p:cNvSpPr/>
          <p:nvPr/>
        </p:nvSpPr>
        <p:spPr>
          <a:xfrm>
            <a:off x="-14208" y="3766269"/>
            <a:ext cx="8738754" cy="461665"/>
          </a:xfrm>
          <a:prstGeom prst="rect">
            <a:avLst/>
          </a:prstGeom>
        </p:spPr>
        <p:txBody>
          <a:bodyPr wrap="square">
            <a:spAutoFit/>
          </a:bodyPr>
          <a:lstStyle/>
          <a:p>
            <a:r>
              <a:rPr lang="en-GB" sz="2400" i="1" dirty="0"/>
              <a:t>"</a:t>
            </a:r>
            <a:r>
              <a:rPr lang="en-GB" sz="2400" b="1" i="1" dirty="0"/>
              <a:t>These women do not experience an internal sense of success" </a:t>
            </a:r>
            <a:endParaRPr lang="en-GB" sz="2400" dirty="0"/>
          </a:p>
        </p:txBody>
      </p:sp>
      <p:sp>
        <p:nvSpPr>
          <p:cNvPr id="10" name="Rechthoek 9"/>
          <p:cNvSpPr/>
          <p:nvPr/>
        </p:nvSpPr>
        <p:spPr>
          <a:xfrm>
            <a:off x="355565" y="4876006"/>
            <a:ext cx="8244408" cy="276999"/>
          </a:xfrm>
          <a:prstGeom prst="rect">
            <a:avLst/>
          </a:prstGeom>
        </p:spPr>
        <p:txBody>
          <a:bodyPr wrap="square">
            <a:spAutoFit/>
          </a:bodyPr>
          <a:lstStyle/>
          <a:p>
            <a:r>
              <a:rPr lang="en-GB" sz="1200" dirty="0">
                <a:hlinkClick r:id="rId6"/>
              </a:rPr>
              <a:t>https://www.sciencemag.org/careers/2008/02/no-youre-not-impostor</a:t>
            </a:r>
            <a:endParaRPr lang="en-GB" sz="1200" dirty="0"/>
          </a:p>
        </p:txBody>
      </p:sp>
    </p:spTree>
    <p:extLst>
      <p:ext uri="{BB962C8B-B14F-4D97-AF65-F5344CB8AC3E}">
        <p14:creationId xmlns:p14="http://schemas.microsoft.com/office/powerpoint/2010/main" val="11929868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2"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kstvak 7"/>
          <p:cNvSpPr txBox="1"/>
          <p:nvPr/>
        </p:nvSpPr>
        <p:spPr>
          <a:xfrm>
            <a:off x="3851920" y="51470"/>
            <a:ext cx="4392488" cy="461665"/>
          </a:xfrm>
          <a:prstGeom prst="rect">
            <a:avLst/>
          </a:prstGeom>
          <a:noFill/>
        </p:spPr>
        <p:txBody>
          <a:bodyPr wrap="square" rtlCol="0">
            <a:spAutoFit/>
          </a:bodyPr>
          <a:lstStyle/>
          <a:p>
            <a:pPr algn="ctr"/>
            <a:r>
              <a:rPr lang="nl-NL" sz="2400" dirty="0" err="1"/>
              <a:t>Funding</a:t>
            </a:r>
            <a:r>
              <a:rPr lang="nl-NL" sz="2400" dirty="0"/>
              <a:t> </a:t>
            </a:r>
            <a:r>
              <a:rPr lang="nl-NL" sz="2400" dirty="0" err="1"/>
              <a:t>for</a:t>
            </a:r>
            <a:r>
              <a:rPr lang="nl-NL" sz="2400" dirty="0"/>
              <a:t> Research</a:t>
            </a:r>
            <a:endParaRPr lang="en-GB" sz="2400" dirty="0"/>
          </a:p>
        </p:txBody>
      </p:sp>
      <p:pic>
        <p:nvPicPr>
          <p:cNvPr id="9" name="Picture 4" descr="Afbeeldingsresultaat voor ers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49276" y="29491"/>
            <a:ext cx="750540" cy="599038"/>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Rechte verbindingslijn 9"/>
          <p:cNvCxnSpPr/>
          <p:nvPr/>
        </p:nvCxnSpPr>
        <p:spPr>
          <a:xfrm>
            <a:off x="3786809" y="555526"/>
            <a:ext cx="5230008" cy="0"/>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Rechthoek 1"/>
          <p:cNvSpPr/>
          <p:nvPr/>
        </p:nvSpPr>
        <p:spPr>
          <a:xfrm>
            <a:off x="251520" y="4743023"/>
            <a:ext cx="8550696" cy="276999"/>
          </a:xfrm>
          <a:prstGeom prst="rect">
            <a:avLst/>
          </a:prstGeom>
        </p:spPr>
        <p:txBody>
          <a:bodyPr wrap="square">
            <a:spAutoFit/>
          </a:bodyPr>
          <a:lstStyle/>
          <a:p>
            <a:r>
              <a:rPr lang="en-GB" sz="1200" dirty="0">
                <a:hlinkClick r:id="rId3"/>
              </a:rPr>
              <a:t>https://euraxess.ec.europa.eu/worldwide/japan/gender-equality-policies-and-gender-distribution-msca-and-erc</a:t>
            </a:r>
            <a:endParaRPr lang="en-GB" sz="1200" dirty="0"/>
          </a:p>
        </p:txBody>
      </p:sp>
      <p:sp>
        <p:nvSpPr>
          <p:cNvPr id="4" name="Tekstvak 3"/>
          <p:cNvSpPr txBox="1"/>
          <p:nvPr/>
        </p:nvSpPr>
        <p:spPr>
          <a:xfrm>
            <a:off x="35496" y="618242"/>
            <a:ext cx="6150293" cy="369332"/>
          </a:xfrm>
          <a:prstGeom prst="rect">
            <a:avLst/>
          </a:prstGeom>
          <a:noFill/>
        </p:spPr>
        <p:txBody>
          <a:bodyPr wrap="square" rtlCol="0">
            <a:spAutoFit/>
          </a:bodyPr>
          <a:lstStyle/>
          <a:p>
            <a:r>
              <a:rPr lang="nl-NL" b="1" dirty="0"/>
              <a:t>Marie </a:t>
            </a:r>
            <a:r>
              <a:rPr lang="nl-NL" b="1" dirty="0" err="1"/>
              <a:t>Sklodowska</a:t>
            </a:r>
            <a:r>
              <a:rPr lang="nl-NL" b="1" dirty="0"/>
              <a:t>-Curie Actions</a:t>
            </a:r>
            <a:endParaRPr lang="en-GB" b="1" dirty="0"/>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6381" y="987574"/>
            <a:ext cx="3753853" cy="3773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08312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p:cNvSpPr txBox="1"/>
          <p:nvPr/>
        </p:nvSpPr>
        <p:spPr>
          <a:xfrm>
            <a:off x="3851920" y="51470"/>
            <a:ext cx="4392488" cy="461665"/>
          </a:xfrm>
          <a:prstGeom prst="rect">
            <a:avLst/>
          </a:prstGeom>
          <a:noFill/>
        </p:spPr>
        <p:txBody>
          <a:bodyPr wrap="square" rtlCol="0">
            <a:spAutoFit/>
          </a:bodyPr>
          <a:lstStyle/>
          <a:p>
            <a:pPr algn="ctr"/>
            <a:r>
              <a:rPr lang="nl-NL" sz="2400" dirty="0" err="1"/>
              <a:t>Funding</a:t>
            </a:r>
            <a:r>
              <a:rPr lang="nl-NL" sz="2400" dirty="0"/>
              <a:t> </a:t>
            </a:r>
            <a:r>
              <a:rPr lang="nl-NL" sz="2400" dirty="0" err="1"/>
              <a:t>for</a:t>
            </a:r>
            <a:r>
              <a:rPr lang="nl-NL" sz="2400" dirty="0"/>
              <a:t> Research</a:t>
            </a:r>
            <a:endParaRPr lang="en-GB" sz="2400" dirty="0"/>
          </a:p>
        </p:txBody>
      </p:sp>
      <p:pic>
        <p:nvPicPr>
          <p:cNvPr id="9" name="Picture 4" descr="Afbeeldingsresultaat voor ers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49276" y="29491"/>
            <a:ext cx="750540" cy="599038"/>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Rechte verbindingslijn 9"/>
          <p:cNvCxnSpPr/>
          <p:nvPr/>
        </p:nvCxnSpPr>
        <p:spPr>
          <a:xfrm>
            <a:off x="3786809" y="555526"/>
            <a:ext cx="5230008" cy="0"/>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284" y="978396"/>
            <a:ext cx="5644940" cy="3753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hoek 1"/>
          <p:cNvSpPr/>
          <p:nvPr/>
        </p:nvSpPr>
        <p:spPr>
          <a:xfrm>
            <a:off x="251520" y="4731990"/>
            <a:ext cx="8550696" cy="276999"/>
          </a:xfrm>
          <a:prstGeom prst="rect">
            <a:avLst/>
          </a:prstGeom>
        </p:spPr>
        <p:txBody>
          <a:bodyPr wrap="square">
            <a:spAutoFit/>
          </a:bodyPr>
          <a:lstStyle/>
          <a:p>
            <a:r>
              <a:rPr lang="en-GB" sz="1200" dirty="0">
                <a:hlinkClick r:id="rId4"/>
              </a:rPr>
              <a:t>https://euraxess.ec.europa.eu/worldwide/japan/gender-equality-policies-and-gender-distribution-msca-and-erc</a:t>
            </a:r>
            <a:endParaRPr lang="en-GB" sz="1200" dirty="0"/>
          </a:p>
        </p:txBody>
      </p:sp>
      <p:sp>
        <p:nvSpPr>
          <p:cNvPr id="4" name="Tekstvak 3"/>
          <p:cNvSpPr txBox="1"/>
          <p:nvPr/>
        </p:nvSpPr>
        <p:spPr>
          <a:xfrm>
            <a:off x="35496" y="618242"/>
            <a:ext cx="6150293" cy="369332"/>
          </a:xfrm>
          <a:prstGeom prst="rect">
            <a:avLst/>
          </a:prstGeom>
          <a:noFill/>
        </p:spPr>
        <p:txBody>
          <a:bodyPr wrap="square" rtlCol="0">
            <a:spAutoFit/>
          </a:bodyPr>
          <a:lstStyle/>
          <a:p>
            <a:r>
              <a:rPr lang="nl-NL" b="1" dirty="0"/>
              <a:t>Marie </a:t>
            </a:r>
            <a:r>
              <a:rPr lang="nl-NL" b="1" dirty="0" err="1"/>
              <a:t>Sklodowska</a:t>
            </a:r>
            <a:r>
              <a:rPr lang="nl-NL" b="1" dirty="0"/>
              <a:t>-Curie </a:t>
            </a:r>
            <a:r>
              <a:rPr lang="nl-NL" b="1" dirty="0" err="1"/>
              <a:t>Individual</a:t>
            </a:r>
            <a:r>
              <a:rPr lang="nl-NL" b="1" dirty="0"/>
              <a:t> Fellowships </a:t>
            </a:r>
            <a:endParaRPr lang="en-GB" b="1" dirty="0"/>
          </a:p>
        </p:txBody>
      </p:sp>
      <p:sp>
        <p:nvSpPr>
          <p:cNvPr id="11" name="Rechthoek 10"/>
          <p:cNvSpPr/>
          <p:nvPr/>
        </p:nvSpPr>
        <p:spPr>
          <a:xfrm>
            <a:off x="3635896" y="1779662"/>
            <a:ext cx="576064" cy="17821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6673026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DISCLOSURETYPE" val="InsertedByPPN"/>
  <p:tag name="EVENTSHORT" val=""/>
  <p:tag name="DISCLOSURE" val="176069868"/>
  <p:tag name="DISCLOSURESTATE" val="&lt;?xml version=&quot;1.0&quot; encoding=&quot;utf-8&quot;?&gt;&#10;&lt;DisclosureState xmlns:xsd=&quot;http://www.w3.org/2001/XMLSchema&quot; xmlns:xsi=&quot;http://www.w3.org/2001/XMLSchema-instance&quot;&gt;&#10; &lt;MainDecision&gt;NoText&lt;/MainDecision&gt;&#10; &lt;MainDecisionByManage&gt;NoTextFromManage&lt;/MainDecisionByManage&gt;&#10; &lt;ByManage&gt;true&lt;/ByManage&gt;&#10; &lt;PredefinedSentences /&gt;&#10; &lt;ExtendedSentences /&gt;&#10; &lt;FreeText /&gt;&#10;&lt;/DisclosureState&gt;"/>
</p:tagLst>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807</Words>
  <Application>Microsoft Macintosh PowerPoint</Application>
  <PresentationFormat>On-screen Show (16:9)</PresentationFormat>
  <Paragraphs>107</Paragraphs>
  <Slides>17</Slides>
  <Notes>1</Notes>
  <HiddenSlides>2</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Kantoorthema</vt:lpstr>
      <vt:lpstr>PowerPoint Presentation</vt:lpstr>
      <vt:lpstr>Conflict of interests Dr. Sabine Bartel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Universitair Medisch Centrum Groningen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Bartel, SR (path)</dc:creator>
  <cp:lastModifiedBy>Claire Doole</cp:lastModifiedBy>
  <cp:revision>44</cp:revision>
  <dcterms:created xsi:type="dcterms:W3CDTF">2019-09-17T12:24:42Z</dcterms:created>
  <dcterms:modified xsi:type="dcterms:W3CDTF">2019-10-03T21:44:44Z</dcterms:modified>
</cp:coreProperties>
</file>